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1927" r:id="rId2"/>
    <p:sldId id="258" r:id="rId3"/>
    <p:sldId id="1889" r:id="rId4"/>
    <p:sldId id="1933" r:id="rId5"/>
    <p:sldId id="1928" r:id="rId6"/>
    <p:sldId id="1923" r:id="rId7"/>
    <p:sldId id="1924" r:id="rId8"/>
    <p:sldId id="1910" r:id="rId9"/>
    <p:sldId id="1917" r:id="rId10"/>
    <p:sldId id="1932" r:id="rId11"/>
    <p:sldId id="1942" r:id="rId12"/>
    <p:sldId id="1938" r:id="rId13"/>
    <p:sldId id="1940" r:id="rId14"/>
    <p:sldId id="19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AEFBB-7570-42EB-81BD-F48D1741E3B7}" v="4" dt="2026-03-08T21:13:08.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955" autoAdjust="0"/>
    <p:restoredTop sz="95794"/>
  </p:normalViewPr>
  <p:slideViewPr>
    <p:cSldViewPr snapToGrid="0" showGuides="1">
      <p:cViewPr varScale="1">
        <p:scale>
          <a:sx n="102" d="100"/>
          <a:sy n="102" d="100"/>
        </p:scale>
        <p:origin x="15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iken" userId="98e71ebcea6cb54a" providerId="LiveId" clId="{70760412-6F2D-43AC-9348-113D61CE787E}"/>
    <pc:docChg chg="custSel modSld">
      <pc:chgData name="Tim Aiken" userId="98e71ebcea6cb54a" providerId="LiveId" clId="{70760412-6F2D-43AC-9348-113D61CE787E}" dt="2026-03-16T18:44:10.294" v="179" actId="20577"/>
      <pc:docMkLst>
        <pc:docMk/>
      </pc:docMkLst>
      <pc:sldChg chg="modSp mod">
        <pc:chgData name="Tim Aiken" userId="98e71ebcea6cb54a" providerId="LiveId" clId="{70760412-6F2D-43AC-9348-113D61CE787E}" dt="2026-03-16T18:32:23.215" v="59" actId="20577"/>
        <pc:sldMkLst>
          <pc:docMk/>
          <pc:sldMk cId="558402796" sldId="1910"/>
        </pc:sldMkLst>
        <pc:spChg chg="mod">
          <ac:chgData name="Tim Aiken" userId="98e71ebcea6cb54a" providerId="LiveId" clId="{70760412-6F2D-43AC-9348-113D61CE787E}" dt="2026-03-16T18:32:23.215" v="59" actId="20577"/>
          <ac:spMkLst>
            <pc:docMk/>
            <pc:sldMk cId="558402796" sldId="1910"/>
            <ac:spMk id="11" creationId="{853EA682-5FE9-D754-BE8D-FD883DE508B2}"/>
          </ac:spMkLst>
        </pc:spChg>
      </pc:sldChg>
      <pc:sldChg chg="modSp mod">
        <pc:chgData name="Tim Aiken" userId="98e71ebcea6cb54a" providerId="LiveId" clId="{70760412-6F2D-43AC-9348-113D61CE787E}" dt="2026-03-16T18:32:56.675" v="60" actId="20577"/>
        <pc:sldMkLst>
          <pc:docMk/>
          <pc:sldMk cId="1389667159" sldId="1917"/>
        </pc:sldMkLst>
        <pc:spChg chg="mod">
          <ac:chgData name="Tim Aiken" userId="98e71ebcea6cb54a" providerId="LiveId" clId="{70760412-6F2D-43AC-9348-113D61CE787E}" dt="2026-03-16T18:32:56.675" v="60" actId="20577"/>
          <ac:spMkLst>
            <pc:docMk/>
            <pc:sldMk cId="1389667159" sldId="1917"/>
            <ac:spMk id="5" creationId="{E945900F-0DAC-BE1F-A1D1-670BAA43094E}"/>
          </ac:spMkLst>
        </pc:spChg>
        <pc:spChg chg="mod">
          <ac:chgData name="Tim Aiken" userId="98e71ebcea6cb54a" providerId="LiveId" clId="{70760412-6F2D-43AC-9348-113D61CE787E}" dt="2026-03-08T21:11:09.926" v="22" actId="115"/>
          <ac:spMkLst>
            <pc:docMk/>
            <pc:sldMk cId="1389667159" sldId="1917"/>
            <ac:spMk id="14" creationId="{176F0885-936C-8E57-3304-BD0AB0270123}"/>
          </ac:spMkLst>
        </pc:spChg>
        <pc:picChg chg="mod">
          <ac:chgData name="Tim Aiken" userId="98e71ebcea6cb54a" providerId="LiveId" clId="{70760412-6F2D-43AC-9348-113D61CE787E}" dt="2026-03-08T21:13:08.790" v="33" actId="14100"/>
          <ac:picMkLst>
            <pc:docMk/>
            <pc:sldMk cId="1389667159" sldId="1917"/>
            <ac:picMk id="2052" creationId="{FD0BBE4E-1889-2DA9-F44C-32D16267E0DB}"/>
          </ac:picMkLst>
        </pc:picChg>
      </pc:sldChg>
      <pc:sldChg chg="modSp mod">
        <pc:chgData name="Tim Aiken" userId="98e71ebcea6cb54a" providerId="LiveId" clId="{70760412-6F2D-43AC-9348-113D61CE787E}" dt="2026-03-16T18:44:10.294" v="179" actId="20577"/>
        <pc:sldMkLst>
          <pc:docMk/>
          <pc:sldMk cId="1215664085" sldId="1932"/>
        </pc:sldMkLst>
        <pc:spChg chg="mod">
          <ac:chgData name="Tim Aiken" userId="98e71ebcea6cb54a" providerId="LiveId" clId="{70760412-6F2D-43AC-9348-113D61CE787E}" dt="2026-03-08T22:08:40.168" v="47" actId="20577"/>
          <ac:spMkLst>
            <pc:docMk/>
            <pc:sldMk cId="1215664085" sldId="1932"/>
            <ac:spMk id="6" creationId="{F281EAF6-98F7-FC5E-FDDF-B2184D038907}"/>
          </ac:spMkLst>
        </pc:spChg>
        <pc:spChg chg="mod">
          <ac:chgData name="Tim Aiken" userId="98e71ebcea6cb54a" providerId="LiveId" clId="{70760412-6F2D-43AC-9348-113D61CE787E}" dt="2026-03-16T18:44:10.294" v="179" actId="20577"/>
          <ac:spMkLst>
            <pc:docMk/>
            <pc:sldMk cId="1215664085" sldId="1932"/>
            <ac:spMk id="7" creationId="{1DF4352C-6749-1BBE-7BB4-38E78D697F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DC3F-4E7C-0F48-916D-6FFBD6080770}" type="datetimeFigureOut">
              <a:rPr lang="en-US" smtClean="0"/>
              <a:t>3/16/2026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15912-8EA4-5549-AFE9-5C362F7E8C54}" type="slidenum">
              <a:rPr lang="en-US" smtClean="0"/>
              <a:t>‹#›</a:t>
            </a:fld>
            <a:endParaRPr lang="en-US" dirty="0"/>
          </a:p>
        </p:txBody>
      </p:sp>
    </p:spTree>
    <p:extLst>
      <p:ext uri="{BB962C8B-B14F-4D97-AF65-F5344CB8AC3E}">
        <p14:creationId xmlns:p14="http://schemas.microsoft.com/office/powerpoint/2010/main" val="319110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builds on Michelle Norris’s ideas. This is an overview of what AHS, in collaboration with BHMA and the greater Arlington community would like to achieve.</a:t>
            </a:r>
          </a:p>
        </p:txBody>
      </p:sp>
      <p:sp>
        <p:nvSpPr>
          <p:cNvPr id="4" name="Slide Number Placeholder 3"/>
          <p:cNvSpPr>
            <a:spLocks noGrp="1"/>
          </p:cNvSpPr>
          <p:nvPr>
            <p:ph type="sldNum" sz="quarter" idx="5"/>
          </p:nvPr>
        </p:nvSpPr>
        <p:spPr/>
        <p:txBody>
          <a:bodyPr/>
          <a:lstStyle/>
          <a:p>
            <a:fld id="{C50A034A-58AF-C441-BB45-960DB6665EE4}" type="slidenum">
              <a:rPr lang="en-US" smtClean="0"/>
              <a:t>2</a:t>
            </a:fld>
            <a:endParaRPr lang="en-US" dirty="0"/>
          </a:p>
        </p:txBody>
      </p:sp>
    </p:spTree>
    <p:extLst>
      <p:ext uri="{BB962C8B-B14F-4D97-AF65-F5344CB8AC3E}">
        <p14:creationId xmlns:p14="http://schemas.microsoft.com/office/powerpoint/2010/main" val="318280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EB55-78FF-5DE3-CE66-E67EB04D06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E77953-3C4C-2094-CDC6-98DBAF7F0C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C39E4-2C3C-D00B-334C-576461B50FCB}"/>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183CE1ED-20CC-1831-FA65-DA05FE009C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741BB2-94CA-B87C-1453-6D75BCA8E11C}"/>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69325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0F91-D33A-AB6F-13EB-99135C62B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049234-E8BA-9F9B-EECE-C8468B0908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3FD82-9B00-A06E-33BC-484F9977DA48}"/>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2C222CF7-8BC6-541C-E117-DFF7AB2EA1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30CC63-DCC3-DFE5-DDF5-1434C6E40F78}"/>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409373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487E7-6ACB-3FE2-9526-704117CB2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44C4B8-3E5F-5C25-1BF0-A26D0BAE9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8ECDA-BC66-FD49-0648-AC46A7C7D323}"/>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6CBC004D-6C58-FAF3-F872-B64202A4AD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865D12-CDC7-6F8C-53F1-425F4D32BC66}"/>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166700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02C0-B1B9-7934-65B8-E2C65D4EA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2DB59D-3241-3B89-B96B-581088265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A266D-1806-0E1F-92EA-E9F03C77CF88}"/>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49EB8836-B02C-5C7C-0418-5BF7429FC6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091A54-D4F3-46CA-6392-CC3187273449}"/>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1408517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7EC8-BD94-10FC-C0B5-D9EBDBCC8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2FAF07-34EA-9052-5DD1-160928E9F0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D29123-6AEB-9C93-FCE4-4D81BC760AF6}"/>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978261B4-7A4E-97A5-0D5B-A507456A1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DCD72-E315-F488-F8D9-2461B6D15724}"/>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252570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3887-8C34-ED5E-67E2-9DD6A9285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440E3-E5A4-1245-1763-ADC8EBD039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9ABBB-9FE6-E3E0-BE1F-76798D8505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860748-9152-B22F-6968-55B665D5889F}"/>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6" name="Footer Placeholder 5">
            <a:extLst>
              <a:ext uri="{FF2B5EF4-FFF2-40B4-BE49-F238E27FC236}">
                <a16:creationId xmlns:a16="http://schemas.microsoft.com/office/drawing/2014/main" id="{AEA80293-7662-6573-6A87-F9E254F7C0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946524-FB7A-163A-9FB1-228F13B9170F}"/>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485542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16C4-B216-F7DA-4B82-DDEA73DEC8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529D5B-E4B9-440F-089F-1756080AA9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4F812-0941-EAC8-2F37-E5B2CDB95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722E7-02AB-E76F-8C31-5AFC15E54D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90186-A389-CF85-4A91-F516B2977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8C50F-B915-7B42-49F7-3F323CAED534}"/>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8" name="Footer Placeholder 7">
            <a:extLst>
              <a:ext uri="{FF2B5EF4-FFF2-40B4-BE49-F238E27FC236}">
                <a16:creationId xmlns:a16="http://schemas.microsoft.com/office/drawing/2014/main" id="{1B7F33F3-D506-6D6E-A2F9-1407583BDAB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9851ADA-013B-4EAF-8347-6B41D8B76896}"/>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308323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4A51-3BF1-34DA-2989-54A6B38DD4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80C56-C5CC-1190-B6E4-01C8903D9696}"/>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4" name="Footer Placeholder 3">
            <a:extLst>
              <a:ext uri="{FF2B5EF4-FFF2-40B4-BE49-F238E27FC236}">
                <a16:creationId xmlns:a16="http://schemas.microsoft.com/office/drawing/2014/main" id="{D50F5969-8C5E-6C5F-5079-530EF66BBC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88E840-A93A-2D55-BBA9-65B5743D4B32}"/>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424836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0A8B50-0E33-AF8D-87F1-6610B9A8F8F1}"/>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3" name="Footer Placeholder 2">
            <a:extLst>
              <a:ext uri="{FF2B5EF4-FFF2-40B4-BE49-F238E27FC236}">
                <a16:creationId xmlns:a16="http://schemas.microsoft.com/office/drawing/2014/main" id="{2D92EC78-5D92-419F-733F-2F6449F9F0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FCB6AD-C3F5-2BE4-66A0-9A545AC5ABB2}"/>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251256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ECB6-FAFA-177C-F747-08FFF58AB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A1192B-1AC1-CC56-077C-7C2CF6A1D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911CAB-9808-18CC-AC46-34379ABAD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711A3-8795-5661-DFB6-9F1F04BAB2D7}"/>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6" name="Footer Placeholder 5">
            <a:extLst>
              <a:ext uri="{FF2B5EF4-FFF2-40B4-BE49-F238E27FC236}">
                <a16:creationId xmlns:a16="http://schemas.microsoft.com/office/drawing/2014/main" id="{CFF6B7F3-44A2-50C4-3799-8D5ADDB73A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123A8A-1514-61AF-CDE7-82DE85638806}"/>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2210559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FCD12-E500-C19A-454B-EBF064962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E78DC-16DF-19C3-2D3E-33ABC1E91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E56A55D-467A-8DDF-A78E-0CAC7E46C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5B72EF-C587-4EC9-A231-FE2AA1BFF32C}"/>
              </a:ext>
            </a:extLst>
          </p:cNvPr>
          <p:cNvSpPr>
            <a:spLocks noGrp="1"/>
          </p:cNvSpPr>
          <p:nvPr>
            <p:ph type="dt" sz="half" idx="10"/>
          </p:nvPr>
        </p:nvSpPr>
        <p:spPr/>
        <p:txBody>
          <a:bodyPr/>
          <a:lstStyle/>
          <a:p>
            <a:fld id="{4BAB388E-7CE2-754B-8C1A-947A9CBD5090}" type="datetimeFigureOut">
              <a:rPr lang="en-US" smtClean="0"/>
              <a:t>3/16/2026</a:t>
            </a:fld>
            <a:endParaRPr lang="en-US" dirty="0"/>
          </a:p>
        </p:txBody>
      </p:sp>
      <p:sp>
        <p:nvSpPr>
          <p:cNvPr id="6" name="Footer Placeholder 5">
            <a:extLst>
              <a:ext uri="{FF2B5EF4-FFF2-40B4-BE49-F238E27FC236}">
                <a16:creationId xmlns:a16="http://schemas.microsoft.com/office/drawing/2014/main" id="{5DFF0CAA-DDEE-51FB-2C91-1393368D93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2623FB-1B3A-E325-FDC7-7F1A991EA049}"/>
              </a:ext>
            </a:extLst>
          </p:cNvPr>
          <p:cNvSpPr>
            <a:spLocks noGrp="1"/>
          </p:cNvSpPr>
          <p:nvPr>
            <p:ph type="sldNum" sz="quarter" idx="12"/>
          </p:nvPr>
        </p:nvSpPr>
        <p:spPr/>
        <p:txBody>
          <a:bodyPr/>
          <a:lstStyle/>
          <a:p>
            <a:fld id="{D18C9BCC-D060-2C43-8B52-816C249A7F7B}" type="slidenum">
              <a:rPr lang="en-US" smtClean="0"/>
              <a:t>‹#›</a:t>
            </a:fld>
            <a:endParaRPr lang="en-US" dirty="0"/>
          </a:p>
        </p:txBody>
      </p:sp>
    </p:spTree>
    <p:extLst>
      <p:ext uri="{BB962C8B-B14F-4D97-AF65-F5344CB8AC3E}">
        <p14:creationId xmlns:p14="http://schemas.microsoft.com/office/powerpoint/2010/main" val="459317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CB2F2-2A1B-8F8D-35F5-2AC334EAD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0CEEF0-3B53-A8FC-340B-BB439DF6D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F1F30-4464-7627-03C1-D5187E623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B388E-7CE2-754B-8C1A-947A9CBD5090}" type="datetimeFigureOut">
              <a:rPr lang="en-US" smtClean="0"/>
              <a:t>3/16/2026</a:t>
            </a:fld>
            <a:endParaRPr lang="en-US" dirty="0"/>
          </a:p>
        </p:txBody>
      </p:sp>
      <p:sp>
        <p:nvSpPr>
          <p:cNvPr id="5" name="Footer Placeholder 4">
            <a:extLst>
              <a:ext uri="{FF2B5EF4-FFF2-40B4-BE49-F238E27FC236}">
                <a16:creationId xmlns:a16="http://schemas.microsoft.com/office/drawing/2014/main" id="{5087D8BD-DF7D-D846-DE92-11888B648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EF58E5-9965-357D-975B-90EA1590E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C9BCC-D060-2C43-8B52-816C249A7F7B}" type="slidenum">
              <a:rPr lang="en-US" smtClean="0"/>
              <a:t>‹#›</a:t>
            </a:fld>
            <a:endParaRPr lang="en-US" dirty="0"/>
          </a:p>
        </p:txBody>
      </p:sp>
    </p:spTree>
    <p:extLst>
      <p:ext uri="{BB962C8B-B14F-4D97-AF65-F5344CB8AC3E}">
        <p14:creationId xmlns:p14="http://schemas.microsoft.com/office/powerpoint/2010/main" val="1839133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arlhist.org/enslavement/"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14544-50A6-A2CF-FBD2-E98FB06F1F97}"/>
              </a:ext>
            </a:extLst>
          </p:cNvPr>
          <p:cNvSpPr txBox="1"/>
          <p:nvPr/>
        </p:nvSpPr>
        <p:spPr>
          <a:xfrm>
            <a:off x="5726243" y="1813810"/>
            <a:ext cx="6129000" cy="3693319"/>
          </a:xfrm>
          <a:prstGeom prst="rect">
            <a:avLst/>
          </a:prstGeom>
          <a:noFill/>
        </p:spPr>
        <p:txBody>
          <a:bodyPr wrap="square" rtlCol="0">
            <a:spAutoFit/>
          </a:bodyPr>
          <a:lstStyle/>
          <a:p>
            <a:endParaRPr lang="en-US" sz="2600" dirty="0">
              <a:solidFill>
                <a:srgbClr val="000000"/>
              </a:solidFill>
              <a:effectLst/>
              <a:latin typeface="Helvetica" pitchFamily="2" charset="0"/>
              <a:ea typeface="Calibri" panose="020F0502020204030204" pitchFamily="34" charset="0"/>
              <a:cs typeface="Helvetica" pitchFamily="2" charset="0"/>
            </a:endParaRPr>
          </a:p>
          <a:p>
            <a:r>
              <a:rPr lang="en-US" sz="2600" dirty="0">
                <a:solidFill>
                  <a:srgbClr val="000000"/>
                </a:solidFill>
                <a:effectLst/>
                <a:latin typeface="Helvetica" pitchFamily="2" charset="0"/>
                <a:ea typeface="Calibri" panose="020F0502020204030204" pitchFamily="34" charset="0"/>
                <a:cs typeface="Helvetica" pitchFamily="2" charset="0"/>
              </a:rPr>
              <a:t>“</a:t>
            </a:r>
            <a:r>
              <a:rPr lang="en-US" sz="2600" dirty="0">
                <a:solidFill>
                  <a:srgbClr val="000000"/>
                </a:solidFill>
                <a:effectLst/>
                <a:ea typeface="Calibri" panose="020F0502020204030204" pitchFamily="34" charset="0"/>
                <a:cs typeface="Helvetica" pitchFamily="2" charset="0"/>
              </a:rPr>
              <a:t>We owe it to ourselves, our ancestors, and our future generations to preserve—and share—the full American story. Sometimes preserving that story means working through a difficult past to create a more inclusive future</a:t>
            </a:r>
            <a:r>
              <a:rPr lang="en-US" sz="2600" dirty="0">
                <a:solidFill>
                  <a:srgbClr val="000000"/>
                </a:solidFill>
                <a:ea typeface="Calibri" panose="020F0502020204030204" pitchFamily="34" charset="0"/>
                <a:cs typeface="Helvetica" pitchFamily="2" charset="0"/>
              </a:rPr>
              <a:t>.”</a:t>
            </a:r>
          </a:p>
          <a:p>
            <a:endParaRPr lang="en-US" sz="2600" dirty="0">
              <a:solidFill>
                <a:srgbClr val="000000"/>
              </a:solidFill>
              <a:ea typeface="Calibri" panose="020F0502020204030204" pitchFamily="34" charset="0"/>
              <a:cs typeface="Helvetica" pitchFamily="2" charset="0"/>
            </a:endParaRPr>
          </a:p>
          <a:p>
            <a:pPr algn="r"/>
            <a:r>
              <a:rPr lang="en-US" sz="2600" dirty="0">
                <a:solidFill>
                  <a:srgbClr val="000000"/>
                </a:solidFill>
              </a:rPr>
              <a:t>      -  National Trust for Historic Preservation</a:t>
            </a:r>
            <a:endParaRPr lang="en-US" sz="2600" dirty="0"/>
          </a:p>
        </p:txBody>
      </p:sp>
      <p:pic>
        <p:nvPicPr>
          <p:cNvPr id="3" name="Picture 2" descr="A picture containing text, linedrawing&#10;&#10;Description automatically generated">
            <a:extLst>
              <a:ext uri="{FF2B5EF4-FFF2-40B4-BE49-F238E27FC236}">
                <a16:creationId xmlns:a16="http://schemas.microsoft.com/office/drawing/2014/main" id="{C4127FBB-36AE-0A30-9232-356F6741F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92DB0C2D-598C-C90F-4778-D3B4B0D9EB06}"/>
              </a:ext>
            </a:extLst>
          </p:cNvPr>
          <p:cNvSpPr txBox="1"/>
          <p:nvPr/>
        </p:nvSpPr>
        <p:spPr>
          <a:xfrm>
            <a:off x="4572002" y="627452"/>
            <a:ext cx="8037094" cy="1015663"/>
          </a:xfrm>
          <a:prstGeom prst="rect">
            <a:avLst/>
          </a:prstGeom>
          <a:noFill/>
        </p:spPr>
        <p:txBody>
          <a:bodyPr wrap="square" rtlCol="0">
            <a:spAutoFit/>
          </a:bodyPr>
          <a:lstStyle/>
          <a:p>
            <a:pPr algn="ctr"/>
            <a:r>
              <a:rPr lang="en-US" sz="3200" b="1" dirty="0"/>
              <a:t>Memorializing the Enslaved in Arlington</a:t>
            </a:r>
            <a:r>
              <a:rPr lang="en-US" sz="3000" b="1" dirty="0"/>
              <a:t> </a:t>
            </a:r>
          </a:p>
          <a:p>
            <a:pPr algn="ctr"/>
            <a:r>
              <a:rPr lang="en-US" sz="2800" b="1" dirty="0"/>
              <a:t>1669-1865</a:t>
            </a:r>
          </a:p>
        </p:txBody>
      </p:sp>
    </p:spTree>
    <p:extLst>
      <p:ext uri="{BB962C8B-B14F-4D97-AF65-F5344CB8AC3E}">
        <p14:creationId xmlns:p14="http://schemas.microsoft.com/office/powerpoint/2010/main" val="194419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A584FA9F-E6AA-5370-43DA-BF760528FF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134B56D-C53B-8245-05FB-2578DD15C109}"/>
              </a:ext>
            </a:extLst>
          </p:cNvPr>
          <p:cNvSpPr txBox="1"/>
          <p:nvPr/>
        </p:nvSpPr>
        <p:spPr>
          <a:xfrm>
            <a:off x="3987538" y="1879599"/>
            <a:ext cx="6999046" cy="3692295"/>
          </a:xfrm>
          <a:prstGeom prst="rect">
            <a:avLst/>
          </a:prstGeom>
        </p:spPr>
        <p:txBody>
          <a:bodyPr vert="horz" lIns="91440" tIns="45720" rIns="91440" bIns="45720" rtlCol="0" anchor="t">
            <a:normAutofit/>
          </a:bodyPr>
          <a:lstStyle/>
          <a:p>
            <a:pPr algn="ctr">
              <a:lnSpc>
                <a:spcPct val="90000"/>
              </a:lnSpc>
              <a:spcBef>
                <a:spcPct val="0"/>
              </a:spcBef>
              <a:spcAft>
                <a:spcPts val="600"/>
              </a:spcAft>
            </a:pPr>
            <a:endParaRPr lang="en-US" sz="44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F281EAF6-98F7-FC5E-FDDF-B2184D038907}"/>
              </a:ext>
            </a:extLst>
          </p:cNvPr>
          <p:cNvSpPr txBox="1"/>
          <p:nvPr/>
        </p:nvSpPr>
        <p:spPr>
          <a:xfrm>
            <a:off x="1425018" y="133515"/>
            <a:ext cx="9341963" cy="1465016"/>
          </a:xfrm>
          <a:prstGeom prst="rect">
            <a:avLst/>
          </a:prstGeom>
          <a:noFill/>
        </p:spPr>
        <p:txBody>
          <a:bodyPr wrap="square">
            <a:spAutoFit/>
          </a:bodyPr>
          <a:lstStyle/>
          <a:p>
            <a:pPr algn="ctr">
              <a:lnSpc>
                <a:spcPct val="90000"/>
              </a:lnSpc>
              <a:spcBef>
                <a:spcPct val="0"/>
              </a:spcBef>
              <a:spcAft>
                <a:spcPts val="600"/>
              </a:spcAft>
            </a:pPr>
            <a:r>
              <a:rPr lang="en-US" sz="3200" b="1" dirty="0">
                <a:solidFill>
                  <a:schemeClr val="bg1"/>
                </a:solidFill>
                <a:latin typeface="+mj-lt"/>
              </a:rPr>
              <a:t>Memorializing the Enslaved in Arlington </a:t>
            </a:r>
          </a:p>
          <a:p>
            <a:pPr algn="ctr">
              <a:lnSpc>
                <a:spcPct val="90000"/>
              </a:lnSpc>
              <a:spcBef>
                <a:spcPct val="0"/>
              </a:spcBef>
              <a:spcAft>
                <a:spcPts val="600"/>
              </a:spcAft>
            </a:pPr>
            <a:endParaRPr lang="en-US" sz="2800" b="1" kern="1200" dirty="0">
              <a:solidFill>
                <a:srgbClr val="FFFFFF"/>
              </a:solidFill>
              <a:latin typeface="+mj-lt"/>
              <a:ea typeface="+mj-ea"/>
              <a:cs typeface="+mj-cs"/>
            </a:endParaRPr>
          </a:p>
          <a:p>
            <a:pPr algn="ctr">
              <a:lnSpc>
                <a:spcPct val="90000"/>
              </a:lnSpc>
              <a:spcBef>
                <a:spcPct val="0"/>
              </a:spcBef>
              <a:spcAft>
                <a:spcPts val="600"/>
              </a:spcAft>
            </a:pPr>
            <a:r>
              <a:rPr lang="en-US" sz="2800" b="1" kern="1200" dirty="0">
                <a:solidFill>
                  <a:srgbClr val="FFFFFF"/>
                </a:solidFill>
                <a:latin typeface="+mj-lt"/>
                <a:ea typeface="+mj-ea"/>
                <a:cs typeface="+mj-cs"/>
              </a:rPr>
              <a:t>Stones </a:t>
            </a:r>
            <a:r>
              <a:rPr lang="en-US" sz="2800" b="1" kern="1200">
                <a:solidFill>
                  <a:srgbClr val="FFFFFF"/>
                </a:solidFill>
                <a:latin typeface="+mj-lt"/>
                <a:ea typeface="+mj-ea"/>
                <a:cs typeface="+mj-cs"/>
              </a:rPr>
              <a:t>In Ashton Heights</a:t>
            </a:r>
            <a:endParaRPr lang="en-US" sz="2800" b="1" kern="1200" dirty="0">
              <a:solidFill>
                <a:srgbClr val="FFFFFF"/>
              </a:solidFill>
              <a:latin typeface="+mj-lt"/>
              <a:ea typeface="+mj-ea"/>
              <a:cs typeface="+mj-cs"/>
            </a:endParaRPr>
          </a:p>
        </p:txBody>
      </p:sp>
      <p:sp>
        <p:nvSpPr>
          <p:cNvPr id="7" name="TextBox 6">
            <a:extLst>
              <a:ext uri="{FF2B5EF4-FFF2-40B4-BE49-F238E27FC236}">
                <a16:creationId xmlns:a16="http://schemas.microsoft.com/office/drawing/2014/main" id="{1DF4352C-6749-1BBE-7BB4-38E78D697F8C}"/>
              </a:ext>
            </a:extLst>
          </p:cNvPr>
          <p:cNvSpPr txBox="1"/>
          <p:nvPr/>
        </p:nvSpPr>
        <p:spPr>
          <a:xfrm>
            <a:off x="3987538" y="1873443"/>
            <a:ext cx="3940404" cy="2677656"/>
          </a:xfrm>
          <a:prstGeom prst="rect">
            <a:avLst/>
          </a:prstGeom>
          <a:noFill/>
        </p:spPr>
        <p:txBody>
          <a:bodyPr wrap="square" rtlCol="0">
            <a:spAutoFit/>
          </a:bodyPr>
          <a:lstStyle/>
          <a:p>
            <a:pPr lvl="1"/>
            <a:endParaRPr lang="en-US" sz="2400" b="1" dirty="0">
              <a:solidFill>
                <a:srgbClr val="FFFFFF"/>
              </a:solidFill>
            </a:endParaRPr>
          </a:p>
          <a:p>
            <a:pPr lvl="1"/>
            <a:r>
              <a:rPr lang="en-US" sz="2400" b="1" dirty="0">
                <a:solidFill>
                  <a:srgbClr val="FFFFFF"/>
                </a:solidFill>
              </a:rPr>
              <a:t>2 Names Unknown</a:t>
            </a:r>
          </a:p>
          <a:p>
            <a:pPr lvl="1" algn="ctr"/>
            <a:endParaRPr lang="en-US" sz="2400" b="1" dirty="0">
              <a:solidFill>
                <a:srgbClr val="FFFFFF"/>
              </a:solidFill>
            </a:endParaRPr>
          </a:p>
          <a:p>
            <a:pPr lvl="1"/>
            <a:r>
              <a:rPr lang="en-US" sz="2400" b="1" dirty="0">
                <a:solidFill>
                  <a:srgbClr val="FFFFFF"/>
                </a:solidFill>
              </a:rPr>
              <a:t>                at          </a:t>
            </a:r>
          </a:p>
          <a:p>
            <a:pPr lvl="1"/>
            <a:endParaRPr lang="en-US" sz="2400" b="1" dirty="0">
              <a:solidFill>
                <a:srgbClr val="FFFFFF"/>
              </a:solidFill>
            </a:endParaRPr>
          </a:p>
          <a:p>
            <a:pPr lvl="1"/>
            <a:r>
              <a:rPr lang="en-US" sz="2400" b="1" dirty="0">
                <a:solidFill>
                  <a:srgbClr val="FFFFFF"/>
                </a:solidFill>
              </a:rPr>
              <a:t>3226 N. </a:t>
            </a:r>
            <a:r>
              <a:rPr lang="en-US" sz="2400" b="1">
                <a:solidFill>
                  <a:srgbClr val="FFFFFF"/>
                </a:solidFill>
              </a:rPr>
              <a:t>1</a:t>
            </a:r>
            <a:r>
              <a:rPr lang="en-US" sz="2400" b="1" baseline="30000">
                <a:solidFill>
                  <a:srgbClr val="FFFFFF"/>
                </a:solidFill>
              </a:rPr>
              <a:t>St</a:t>
            </a:r>
            <a:r>
              <a:rPr lang="en-US" sz="2400" b="1">
                <a:solidFill>
                  <a:srgbClr val="FFFFFF"/>
                </a:solidFill>
              </a:rPr>
              <a:t> Road and</a:t>
            </a:r>
            <a:endParaRPr lang="en-US" sz="2400" b="1" dirty="0">
              <a:solidFill>
                <a:srgbClr val="FFFFFF"/>
              </a:solidFill>
            </a:endParaRPr>
          </a:p>
          <a:p>
            <a:pPr lvl="1"/>
            <a:r>
              <a:rPr lang="en-US" sz="2400" b="1" dirty="0">
                <a:solidFill>
                  <a:srgbClr val="FFFFFF"/>
                </a:solidFill>
              </a:rPr>
              <a:t>131 N. Jackson Street</a:t>
            </a:r>
          </a:p>
        </p:txBody>
      </p:sp>
      <p:pic>
        <p:nvPicPr>
          <p:cNvPr id="1028" name="Picture 4" descr="19th Century African-American Women | African american women, African ...">
            <a:extLst>
              <a:ext uri="{FF2B5EF4-FFF2-40B4-BE49-F238E27FC236}">
                <a16:creationId xmlns:a16="http://schemas.microsoft.com/office/drawing/2014/main" id="{5E0274DE-7AFA-C7A4-BBC0-23D3C0210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5093"/>
            <a:ext cx="3648172" cy="6052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rican American Contraband Escaped Slave Prisoner RP tintype Tintype ...">
            <a:extLst>
              <a:ext uri="{FF2B5EF4-FFF2-40B4-BE49-F238E27FC236}">
                <a16:creationId xmlns:a16="http://schemas.microsoft.com/office/drawing/2014/main" id="{92500527-CA60-1EA9-07E0-2D75E4D64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332" y="1347134"/>
            <a:ext cx="3686668" cy="551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6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1E0FBA-FD4C-2E65-3593-99FE1A20D31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B00934-813B-3EF9-E9DA-0AF3F4B7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A1990687-DD04-04AF-BBEC-33E74B30F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8300D5A-9E13-2760-CDF2-6AC637BD8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65DDFB-784F-3EFD-036F-6255833C4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627B721-3DB9-97F8-E67E-4DEF0B81D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BF9ADAC-061D-C316-83DB-C6734CF31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00DB112C-674F-CF92-3722-A1D80A4E0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953E917-4705-D151-89D4-C564488FAB7D}"/>
              </a:ext>
            </a:extLst>
          </p:cNvPr>
          <p:cNvSpPr txBox="1"/>
          <p:nvPr/>
        </p:nvSpPr>
        <p:spPr>
          <a:xfrm>
            <a:off x="-3056" y="3429000"/>
            <a:ext cx="3801334" cy="841075"/>
          </a:xfrm>
          <a:prstGeom prst="rect">
            <a:avLst/>
          </a:prstGeom>
        </p:spPr>
        <p:txBody>
          <a:bodyPr vert="horz" lIns="91440" tIns="45720" rIns="91440" bIns="45720" rtlCol="0" anchor="b">
            <a:normAutofit fontScale="25000" lnSpcReduction="20000"/>
          </a:bodyPr>
          <a:lstStyle/>
          <a:p>
            <a:pPr algn="r">
              <a:lnSpc>
                <a:spcPct val="90000"/>
              </a:lnSpc>
              <a:spcBef>
                <a:spcPct val="0"/>
              </a:spcBef>
              <a:spcAft>
                <a:spcPts val="600"/>
              </a:spcAft>
            </a:pPr>
            <a:r>
              <a:rPr lang="en-US" sz="7300" kern="1200" dirty="0">
                <a:solidFill>
                  <a:srgbClr val="FFFFFF"/>
                </a:solidFill>
                <a:latin typeface="+mj-lt"/>
                <a:ea typeface="+mj-ea"/>
                <a:cs typeface="+mj-cs"/>
              </a:rPr>
              <a:t>            </a:t>
            </a:r>
          </a:p>
          <a:p>
            <a:pPr>
              <a:lnSpc>
                <a:spcPct val="90000"/>
              </a:lnSpc>
              <a:spcBef>
                <a:spcPct val="0"/>
              </a:spcBef>
              <a:spcAft>
                <a:spcPts val="600"/>
              </a:spcAft>
            </a:pPr>
            <a:endParaRPr lang="en-US" sz="16000" dirty="0">
              <a:solidFill>
                <a:srgbClr val="FFFFFF"/>
              </a:solidFill>
              <a:latin typeface="+mj-lt"/>
              <a:ea typeface="+mj-ea"/>
              <a:cs typeface="+mj-cs"/>
            </a:endParaRPr>
          </a:p>
          <a:p>
            <a:pPr>
              <a:lnSpc>
                <a:spcPct val="90000"/>
              </a:lnSpc>
              <a:spcBef>
                <a:spcPct val="0"/>
              </a:spcBef>
              <a:spcAft>
                <a:spcPts val="600"/>
              </a:spcAft>
            </a:pPr>
            <a:endParaRPr lang="en-US" sz="16000" dirty="0">
              <a:solidFill>
                <a:srgbClr val="FFFFFF"/>
              </a:solidFill>
              <a:latin typeface="+mj-lt"/>
              <a:ea typeface="+mj-ea"/>
              <a:cs typeface="+mj-cs"/>
            </a:endParaRPr>
          </a:p>
          <a:p>
            <a:pPr>
              <a:lnSpc>
                <a:spcPct val="90000"/>
              </a:lnSpc>
              <a:spcBef>
                <a:spcPct val="0"/>
              </a:spcBef>
              <a:spcAft>
                <a:spcPts val="600"/>
              </a:spcAft>
            </a:pPr>
            <a:endParaRPr lang="en-US" sz="16000" dirty="0">
              <a:solidFill>
                <a:srgbClr val="FFFFFF"/>
              </a:solidFill>
              <a:latin typeface="+mj-lt"/>
              <a:ea typeface="+mj-ea"/>
              <a:cs typeface="+mj-cs"/>
            </a:endParaRPr>
          </a:p>
          <a:p>
            <a:pPr algn="ctr">
              <a:lnSpc>
                <a:spcPct val="90000"/>
              </a:lnSpc>
              <a:spcBef>
                <a:spcPct val="0"/>
              </a:spcBef>
              <a:spcAft>
                <a:spcPts val="600"/>
              </a:spcAft>
            </a:pPr>
            <a:r>
              <a:rPr lang="en-US" sz="16000" b="1" dirty="0">
                <a:solidFill>
                  <a:srgbClr val="FFFFFF"/>
                </a:solidFill>
                <a:latin typeface="+mj-lt"/>
                <a:ea typeface="+mj-ea"/>
                <a:cs typeface="+mj-cs"/>
              </a:rPr>
              <a:t>Future Plans</a:t>
            </a:r>
            <a:endParaRPr lang="en-US" sz="4000" b="1"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54752447-1BC9-7CDC-6014-56811F1A968B}"/>
              </a:ext>
            </a:extLst>
          </p:cNvPr>
          <p:cNvSpPr txBox="1"/>
          <p:nvPr/>
        </p:nvSpPr>
        <p:spPr>
          <a:xfrm flipV="1">
            <a:off x="6095999" y="4787659"/>
            <a:ext cx="408317" cy="379563"/>
          </a:xfrm>
          <a:prstGeom prst="rect">
            <a:avLst/>
          </a:prstGeom>
        </p:spPr>
        <p:txBody>
          <a:bodyPr vert="horz" lIns="91440" tIns="45720" rIns="91440" bIns="45720" rtlCol="0" anchor="ctr">
            <a:normAutofit fontScale="92500" lnSpcReduction="20000"/>
          </a:bodyPr>
          <a:lstStyle/>
          <a:p>
            <a:pPr marL="57150">
              <a:lnSpc>
                <a:spcPct val="90000"/>
              </a:lnSpc>
              <a:spcAft>
                <a:spcPts val="600"/>
              </a:spcAft>
            </a:pPr>
            <a:r>
              <a:rPr lang="en-US" sz="2000" dirty="0"/>
              <a:t>	</a:t>
            </a:r>
            <a:endParaRPr lang="en-US" sz="2000" dirty="0">
              <a:cs typeface="Calibri"/>
            </a:endParaRPr>
          </a:p>
          <a:p>
            <a:pPr indent="-228600">
              <a:lnSpc>
                <a:spcPct val="90000"/>
              </a:lnSpc>
              <a:spcAft>
                <a:spcPts val="600"/>
              </a:spcAft>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CFCDD25A-9842-6A8A-97DB-8EC98CB72B63}"/>
              </a:ext>
            </a:extLst>
          </p:cNvPr>
          <p:cNvSpPr txBox="1"/>
          <p:nvPr/>
        </p:nvSpPr>
        <p:spPr>
          <a:xfrm>
            <a:off x="4037825" y="207034"/>
            <a:ext cx="8154175" cy="584775"/>
          </a:xfrm>
          <a:prstGeom prst="rect">
            <a:avLst/>
          </a:prstGeom>
          <a:noFill/>
        </p:spPr>
        <p:txBody>
          <a:bodyPr wrap="square" rtlCol="0">
            <a:spAutoFit/>
          </a:bodyPr>
          <a:lstStyle/>
          <a:p>
            <a:pPr algn="ctr"/>
            <a:r>
              <a:rPr lang="en-US" altLang="en-US" sz="3200" b="1" dirty="0">
                <a:ea typeface="Calibri" panose="020F0502020204030204" pitchFamily="34" charset="0"/>
                <a:cs typeface="Times New Roman" panose="02020603050405020304" pitchFamily="18" charset="0"/>
              </a:rPr>
              <a:t>Memorializing the Enslaved in Arlington</a:t>
            </a:r>
            <a:endParaRPr kumimoji="0" lang="en-US" altLang="en-US" sz="3200" b="1" i="0" u="none" strike="noStrike" cap="none" normalizeH="0" baseline="0" dirty="0">
              <a:ln>
                <a:noFill/>
              </a:ln>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B8C5B1C-FB84-1F70-6164-37146210810A}"/>
              </a:ext>
            </a:extLst>
          </p:cNvPr>
          <p:cNvSpPr txBox="1"/>
          <p:nvPr/>
        </p:nvSpPr>
        <p:spPr>
          <a:xfrm>
            <a:off x="-3057" y="740393"/>
            <a:ext cx="4101766" cy="1200329"/>
          </a:xfrm>
          <a:prstGeom prst="rect">
            <a:avLst/>
          </a:prstGeom>
          <a:noFill/>
        </p:spPr>
        <p:txBody>
          <a:bodyPr wrap="square">
            <a:sp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Honoring the Enslaved  </a:t>
            </a:r>
          </a:p>
        </p:txBody>
      </p:sp>
      <p:sp>
        <p:nvSpPr>
          <p:cNvPr id="11" name="TextBox 10">
            <a:extLst>
              <a:ext uri="{FF2B5EF4-FFF2-40B4-BE49-F238E27FC236}">
                <a16:creationId xmlns:a16="http://schemas.microsoft.com/office/drawing/2014/main" id="{DCE353CA-6F77-E6F3-ED12-505A3EAF505A}"/>
              </a:ext>
            </a:extLst>
          </p:cNvPr>
          <p:cNvSpPr txBox="1"/>
          <p:nvPr/>
        </p:nvSpPr>
        <p:spPr>
          <a:xfrm>
            <a:off x="4235570" y="1063433"/>
            <a:ext cx="7783605" cy="1891287"/>
          </a:xfrm>
          <a:prstGeom prst="rect">
            <a:avLst/>
          </a:prstGeom>
          <a:noFill/>
        </p:spPr>
        <p:txBody>
          <a:bodyPr wrap="square" rtlCol="0">
            <a:spAutoFit/>
          </a:bodyPr>
          <a:lstStyle/>
          <a:p>
            <a:pPr marL="400050" indent="-342900">
              <a:lnSpc>
                <a:spcPct val="50000"/>
              </a:lnSpc>
              <a:spcAft>
                <a:spcPts val="600"/>
              </a:spcAft>
              <a:buFont typeface="Arial" panose="020B0604020202020204" pitchFamily="34" charset="0"/>
              <a:buChar char="•"/>
            </a:pPr>
            <a:r>
              <a:rPr lang="en-US" sz="2000" dirty="0"/>
              <a:t>Site Commemoration/Community Events</a:t>
            </a:r>
          </a:p>
          <a:p>
            <a:pPr marL="57150">
              <a:lnSpc>
                <a:spcPct val="50000"/>
              </a:lnSpc>
              <a:spcAft>
                <a:spcPts val="600"/>
              </a:spcAft>
            </a:pPr>
            <a:r>
              <a:rPr lang="en-US" sz="2000" dirty="0"/>
              <a:t>      -  Invite Local Residents, Elected Officials, &amp; Descendants</a:t>
            </a:r>
          </a:p>
          <a:p>
            <a:pPr marL="514350" lvl="1">
              <a:lnSpc>
                <a:spcPct val="50000"/>
              </a:lnSpc>
              <a:spcAft>
                <a:spcPts val="600"/>
              </a:spcAft>
            </a:pPr>
            <a:endParaRPr lang="en-US" sz="2000" dirty="0"/>
          </a:p>
          <a:p>
            <a:pPr marL="400050" indent="-342900">
              <a:lnSpc>
                <a:spcPct val="50000"/>
              </a:lnSpc>
              <a:spcAft>
                <a:spcPts val="600"/>
              </a:spcAft>
              <a:buFont typeface="Arial" panose="020B0604020202020204" pitchFamily="34" charset="0"/>
              <a:buChar char="•"/>
            </a:pPr>
            <a:r>
              <a:rPr lang="en-US" sz="2000" dirty="0"/>
              <a:t>Write Additional Biographical Sketches</a:t>
            </a:r>
          </a:p>
          <a:p>
            <a:pPr marL="400050" indent="-342900">
              <a:lnSpc>
                <a:spcPct val="50000"/>
              </a:lnSpc>
              <a:spcAft>
                <a:spcPts val="600"/>
              </a:spcAft>
              <a:buFont typeface="Arial" panose="020B0604020202020204" pitchFamily="34" charset="0"/>
              <a:buChar char="•"/>
            </a:pPr>
            <a:endParaRPr lang="en-US" sz="2000" dirty="0"/>
          </a:p>
          <a:p>
            <a:pPr marL="400050" indent="-342900">
              <a:lnSpc>
                <a:spcPct val="50000"/>
              </a:lnSpc>
              <a:spcAft>
                <a:spcPts val="600"/>
              </a:spcAft>
              <a:buFont typeface="Arial" panose="020B0604020202020204" pitchFamily="34" charset="0"/>
              <a:buChar char="•"/>
            </a:pPr>
            <a:r>
              <a:rPr lang="en-US" sz="2000" dirty="0"/>
              <a:t>Update Curriculum to Teach Enslavement at APS</a:t>
            </a:r>
          </a:p>
          <a:p>
            <a:pPr marL="400050" indent="-342900">
              <a:lnSpc>
                <a:spcPct val="50000"/>
              </a:lnSpc>
              <a:spcAft>
                <a:spcPts val="600"/>
              </a:spcAft>
              <a:buFont typeface="Arial" panose="020B0604020202020204" pitchFamily="34" charset="0"/>
              <a:buChar char="•"/>
            </a:pPr>
            <a:endParaRPr lang="en-US" sz="2000" dirty="0"/>
          </a:p>
          <a:p>
            <a:pPr marL="400050" indent="-342900">
              <a:lnSpc>
                <a:spcPct val="50000"/>
              </a:lnSpc>
              <a:spcAft>
                <a:spcPts val="600"/>
              </a:spcAft>
              <a:buFont typeface="Arial" panose="020B0604020202020204" pitchFamily="34" charset="0"/>
              <a:buChar char="•"/>
            </a:pPr>
            <a:r>
              <a:rPr lang="en-US" sz="2000" dirty="0"/>
              <a:t>Organize Walking Tours of Sites of Enslavement</a:t>
            </a:r>
            <a:endParaRPr lang="en-US" dirty="0"/>
          </a:p>
        </p:txBody>
      </p:sp>
      <p:sp>
        <p:nvSpPr>
          <p:cNvPr id="13" name="TextBox 12">
            <a:extLst>
              <a:ext uri="{FF2B5EF4-FFF2-40B4-BE49-F238E27FC236}">
                <a16:creationId xmlns:a16="http://schemas.microsoft.com/office/drawing/2014/main" id="{1C24B5E7-C82E-4932-5BB5-409E80471237}"/>
              </a:ext>
            </a:extLst>
          </p:cNvPr>
          <p:cNvSpPr txBox="1"/>
          <p:nvPr/>
        </p:nvSpPr>
        <p:spPr>
          <a:xfrm>
            <a:off x="4235570" y="3731055"/>
            <a:ext cx="7953382" cy="2276008"/>
          </a:xfrm>
          <a:prstGeom prst="rect">
            <a:avLst/>
          </a:prstGeom>
          <a:noFill/>
        </p:spPr>
        <p:txBody>
          <a:bodyPr wrap="square" rtlCol="0">
            <a:spAutoFit/>
          </a:bodyPr>
          <a:lstStyle/>
          <a:p>
            <a:pPr marL="400050" indent="-342900">
              <a:lnSpc>
                <a:spcPct val="50000"/>
              </a:lnSpc>
              <a:spcAft>
                <a:spcPts val="600"/>
              </a:spcAft>
              <a:buFont typeface="Arial" panose="020B0604020202020204" pitchFamily="34" charset="0"/>
              <a:buChar char="•"/>
            </a:pPr>
            <a:r>
              <a:rPr lang="en-US" sz="2000" dirty="0"/>
              <a:t>Fabricate and Place Additional Stumbling Stones of the Enslaved</a:t>
            </a:r>
          </a:p>
          <a:p>
            <a:pPr marL="57150">
              <a:lnSpc>
                <a:spcPct val="50000"/>
              </a:lnSpc>
            </a:pPr>
            <a:endParaRPr lang="en-US" sz="2000" dirty="0"/>
          </a:p>
          <a:p>
            <a:pPr marL="285750" indent="-228600">
              <a:lnSpc>
                <a:spcPct val="50000"/>
              </a:lnSpc>
              <a:spcAft>
                <a:spcPts val="600"/>
              </a:spcAft>
              <a:buFont typeface="Arial" panose="020B0604020202020204" pitchFamily="34" charset="0"/>
              <a:buChar char="•"/>
            </a:pPr>
            <a:r>
              <a:rPr lang="en-US" sz="2000" dirty="0"/>
              <a:t>  Generate Story Maps &amp; Additional Walking/Driving Tours </a:t>
            </a:r>
          </a:p>
          <a:p>
            <a:pPr marL="57150">
              <a:lnSpc>
                <a:spcPct val="50000"/>
              </a:lnSpc>
              <a:spcAft>
                <a:spcPts val="600"/>
              </a:spcAft>
            </a:pPr>
            <a:r>
              <a:rPr lang="en-US" sz="2000" dirty="0"/>
              <a:t>      -  Glebe Road &amp; Roosevelt Island</a:t>
            </a:r>
          </a:p>
          <a:p>
            <a:pPr marL="57150">
              <a:lnSpc>
                <a:spcPct val="50000"/>
              </a:lnSpc>
              <a:spcAft>
                <a:spcPts val="600"/>
              </a:spcAft>
            </a:pPr>
            <a:r>
              <a:rPr lang="en-US" sz="2000" dirty="0"/>
              <a:t> </a:t>
            </a:r>
          </a:p>
          <a:p>
            <a:pPr marL="285750" indent="-228600">
              <a:lnSpc>
                <a:spcPct val="50000"/>
              </a:lnSpc>
              <a:spcAft>
                <a:spcPts val="600"/>
              </a:spcAft>
              <a:buFont typeface="Arial" panose="020B0604020202020204" pitchFamily="34" charset="0"/>
              <a:buChar char="•"/>
            </a:pPr>
            <a:r>
              <a:rPr lang="en-US" sz="2000" dirty="0"/>
              <a:t>  Conduct Genealogy Workshop</a:t>
            </a:r>
          </a:p>
          <a:p>
            <a:pPr marL="285750" indent="-228600">
              <a:lnSpc>
                <a:spcPct val="50000"/>
              </a:lnSpc>
              <a:spcAft>
                <a:spcPts val="600"/>
              </a:spcAft>
              <a:buFont typeface="Arial" panose="020B0604020202020204" pitchFamily="34" charset="0"/>
              <a:buChar char="•"/>
            </a:pPr>
            <a:endParaRPr lang="en-US" sz="2000" dirty="0"/>
          </a:p>
          <a:p>
            <a:pPr marL="285750" indent="-228600">
              <a:lnSpc>
                <a:spcPct val="50000"/>
              </a:lnSpc>
              <a:spcAft>
                <a:spcPts val="600"/>
              </a:spcAft>
              <a:buFont typeface="Arial" panose="020B0604020202020204" pitchFamily="34" charset="0"/>
              <a:buChar char="•"/>
            </a:pPr>
            <a:r>
              <a:rPr lang="en-US" sz="2000" dirty="0"/>
              <a:t>  Find Descendents &amp; Record Oral Histories</a:t>
            </a:r>
          </a:p>
          <a:p>
            <a:pPr marL="57150">
              <a:lnSpc>
                <a:spcPct val="50000"/>
              </a:lnSpc>
              <a:spcAft>
                <a:spcPts val="600"/>
              </a:spcAft>
            </a:pPr>
            <a:endParaRPr lang="en-US" sz="2000" dirty="0"/>
          </a:p>
          <a:p>
            <a:pPr marL="285750" indent="-228600">
              <a:lnSpc>
                <a:spcPct val="50000"/>
              </a:lnSpc>
              <a:spcAft>
                <a:spcPts val="600"/>
              </a:spcAft>
              <a:buFont typeface="Arial" panose="020B0604020202020204" pitchFamily="34" charset="0"/>
              <a:buChar char="•"/>
            </a:pPr>
            <a:r>
              <a:rPr lang="en-US" sz="2000" dirty="0"/>
              <a:t>  Host Regional Conference</a:t>
            </a:r>
            <a:endParaRPr lang="en-US" dirty="0"/>
          </a:p>
        </p:txBody>
      </p:sp>
    </p:spTree>
    <p:extLst>
      <p:ext uri="{BB962C8B-B14F-4D97-AF65-F5344CB8AC3E}">
        <p14:creationId xmlns:p14="http://schemas.microsoft.com/office/powerpoint/2010/main" val="3935482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08EC329E-ABF8-DD39-6719-1F538E8BCECD}"/>
              </a:ext>
            </a:extLst>
          </p:cNvPr>
          <p:cNvPicPr>
            <a:picLocks noChangeAspect="1"/>
          </p:cNvPicPr>
          <p:nvPr/>
        </p:nvPicPr>
        <p:blipFill>
          <a:blip r:embed="rId2"/>
          <a:srcRect l="9983" t="23102" r="5169" b="8449"/>
          <a:stretch>
            <a:fillRect/>
          </a:stretch>
        </p:blipFill>
        <p:spPr>
          <a:xfrm>
            <a:off x="-1189760" y="0"/>
            <a:ext cx="13601701" cy="6858000"/>
          </a:xfrm>
          <a:prstGeom prst="rect">
            <a:avLst/>
          </a:prstGeom>
        </p:spPr>
      </p:pic>
      <p:sp>
        <p:nvSpPr>
          <p:cNvPr id="3" name="TextBox 2">
            <a:extLst>
              <a:ext uri="{FF2B5EF4-FFF2-40B4-BE49-F238E27FC236}">
                <a16:creationId xmlns:a16="http://schemas.microsoft.com/office/drawing/2014/main" id="{291414DD-AFA7-08BA-3CAA-93F7FC7FA80B}"/>
              </a:ext>
            </a:extLst>
          </p:cNvPr>
          <p:cNvSpPr txBox="1"/>
          <p:nvPr/>
        </p:nvSpPr>
        <p:spPr>
          <a:xfrm>
            <a:off x="3200399" y="5184799"/>
            <a:ext cx="6096000" cy="1138773"/>
          </a:xfrm>
          <a:prstGeom prst="rect">
            <a:avLst/>
          </a:prstGeom>
          <a:noFill/>
        </p:spPr>
        <p:txBody>
          <a:bodyPr wrap="square">
            <a:spAutoFit/>
          </a:bodyPr>
          <a:lstStyle/>
          <a:p>
            <a:r>
              <a:rPr lang="en-US" sz="3200" dirty="0">
                <a:solidFill>
                  <a:schemeClr val="bg1"/>
                </a:solidFill>
              </a:rPr>
              <a:t>	     Take the Tour </a:t>
            </a:r>
            <a:r>
              <a:rPr lang="en-US" dirty="0">
                <a:solidFill>
                  <a:schemeClr val="bg1"/>
                </a:solidFill>
              </a:rPr>
              <a:t>https://</a:t>
            </a:r>
            <a:r>
              <a:rPr lang="en-US" dirty="0" err="1">
                <a:solidFill>
                  <a:schemeClr val="bg1"/>
                </a:solidFill>
              </a:rPr>
              <a:t>storymaps.arcgis.com</a:t>
            </a:r>
            <a:r>
              <a:rPr lang="en-US" dirty="0">
                <a:solidFill>
                  <a:schemeClr val="bg1"/>
                </a:solidFill>
              </a:rPr>
              <a:t>/stories/2069b7e4932440b98b69c4c56d2a5732</a:t>
            </a:r>
          </a:p>
        </p:txBody>
      </p:sp>
    </p:spTree>
    <p:extLst>
      <p:ext uri="{BB962C8B-B14F-4D97-AF65-F5344CB8AC3E}">
        <p14:creationId xmlns:p14="http://schemas.microsoft.com/office/powerpoint/2010/main" val="3790450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1FC00-C1AA-51D9-5F69-B2AE13F37F6A}"/>
              </a:ext>
            </a:extLst>
          </p:cNvPr>
          <p:cNvSpPr txBox="1"/>
          <p:nvPr/>
        </p:nvSpPr>
        <p:spPr>
          <a:xfrm>
            <a:off x="0" y="0"/>
            <a:ext cx="7315200" cy="1325415"/>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altLang="en-US" sz="3500" b="1" kern="1200" dirty="0">
                <a:solidFill>
                  <a:schemeClr val="tx1"/>
                </a:solidFill>
                <a:ea typeface="+mj-ea"/>
                <a:cs typeface="+mj-cs"/>
              </a:rPr>
              <a:t>Memorializing the Enslaved in Arlington</a:t>
            </a:r>
          </a:p>
          <a:p>
            <a:pPr>
              <a:lnSpc>
                <a:spcPct val="90000"/>
              </a:lnSpc>
              <a:spcBef>
                <a:spcPct val="0"/>
              </a:spcBef>
              <a:spcAft>
                <a:spcPts val="600"/>
              </a:spcAft>
            </a:pPr>
            <a:r>
              <a:rPr kumimoji="0" lang="en-US" altLang="en-US" sz="2400" b="1" i="0" u="none" strike="noStrike" kern="1200" cap="none" normalizeH="0" baseline="0" dirty="0">
                <a:ln>
                  <a:noFill/>
                </a:ln>
                <a:solidFill>
                  <a:schemeClr val="tx1"/>
                </a:solidFill>
                <a:effectLst/>
                <a:latin typeface="+mj-lt"/>
                <a:ea typeface="+mj-ea"/>
                <a:cs typeface="+mj-cs"/>
              </a:rPr>
              <a:t>	</a:t>
            </a:r>
            <a:r>
              <a:rPr kumimoji="0" lang="en-US" altLang="en-US" sz="2800" b="1" i="0" u="none" strike="noStrike" kern="1200" cap="none" normalizeH="0" baseline="0" dirty="0">
                <a:ln>
                  <a:noFill/>
                </a:ln>
                <a:solidFill>
                  <a:schemeClr val="tx1"/>
                </a:solidFill>
                <a:effectLst/>
                <a:latin typeface="+mj-lt"/>
                <a:ea typeface="+mj-ea"/>
                <a:cs typeface="+mj-cs"/>
              </a:rPr>
              <a:t>         Sponsorship of Stones</a:t>
            </a:r>
          </a:p>
        </p:txBody>
      </p:sp>
      <p:sp>
        <p:nvSpPr>
          <p:cNvPr id="5" name="TextBox 4">
            <a:extLst>
              <a:ext uri="{FF2B5EF4-FFF2-40B4-BE49-F238E27FC236}">
                <a16:creationId xmlns:a16="http://schemas.microsoft.com/office/drawing/2014/main" id="{01CB8EE2-35F0-632A-0428-4639A6802445}"/>
              </a:ext>
            </a:extLst>
          </p:cNvPr>
          <p:cNvSpPr txBox="1"/>
          <p:nvPr/>
        </p:nvSpPr>
        <p:spPr>
          <a:xfrm>
            <a:off x="841246" y="2368296"/>
            <a:ext cx="4607052" cy="3502152"/>
          </a:xfrm>
          <a:prstGeom prst="rect">
            <a:avLst/>
          </a:prstGeom>
        </p:spPr>
        <p:txBody>
          <a:bodyPr vert="horz" lIns="91440" tIns="45720" rIns="91440" bIns="45720" rtlCol="0">
            <a:normAutofit/>
          </a:bodyPr>
          <a:lstStyle/>
          <a:p>
            <a:pPr>
              <a:lnSpc>
                <a:spcPct val="90000"/>
              </a:lnSpc>
              <a:spcAft>
                <a:spcPts val="600"/>
              </a:spcAft>
            </a:pPr>
            <a:r>
              <a:rPr lang="en-US" dirty="0"/>
              <a:t>Help MEA place more stones throughout our county by sponsoring stumbling stones</a:t>
            </a:r>
          </a:p>
          <a:p>
            <a:pPr>
              <a:lnSpc>
                <a:spcPct val="90000"/>
              </a:lnSpc>
              <a:spcAft>
                <a:spcPts val="600"/>
              </a:spcAft>
            </a:pPr>
            <a:endParaRPr lang="en-US" dirty="0"/>
          </a:p>
          <a:p>
            <a:pPr marL="285750" indent="-228600">
              <a:lnSpc>
                <a:spcPct val="90000"/>
              </a:lnSpc>
              <a:spcAft>
                <a:spcPts val="600"/>
              </a:spcAft>
              <a:buFont typeface="Arial" panose="020B0604020202020204" pitchFamily="34" charset="0"/>
              <a:buChar char="•"/>
            </a:pPr>
            <a:r>
              <a:rPr lang="en-US" dirty="0"/>
              <a:t>$300 per stone</a:t>
            </a:r>
          </a:p>
          <a:p>
            <a:pPr marL="285750" indent="-228600">
              <a:lnSpc>
                <a:spcPct val="90000"/>
              </a:lnSpc>
              <a:spcAft>
                <a:spcPts val="600"/>
              </a:spcAft>
              <a:buFont typeface="Arial" panose="020B0604020202020204" pitchFamily="34" charset="0"/>
              <a:buChar char="•"/>
            </a:pPr>
            <a:r>
              <a:rPr lang="en-US" dirty="0"/>
              <a:t>Dedications that bring neighborhoods together</a:t>
            </a:r>
          </a:p>
          <a:p>
            <a:pPr marL="285750" indent="-228600">
              <a:lnSpc>
                <a:spcPct val="90000"/>
              </a:lnSpc>
              <a:spcAft>
                <a:spcPts val="600"/>
              </a:spcAft>
              <a:buFont typeface="Arial" panose="020B0604020202020204" pitchFamily="34" charset="0"/>
              <a:buChar char="•"/>
            </a:pPr>
            <a:r>
              <a:rPr lang="en-US" dirty="0"/>
              <a:t>Only Southern US community to use large numbers of stumbling stones to honor its enslaved people</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pic>
        <p:nvPicPr>
          <p:cNvPr id="9" name="Picture 8" descr="A group of people posing for a photo&#10;&#10;AI-generated content may be incorrect.">
            <a:extLst>
              <a:ext uri="{FF2B5EF4-FFF2-40B4-BE49-F238E27FC236}">
                <a16:creationId xmlns:a16="http://schemas.microsoft.com/office/drawing/2014/main" id="{A439194F-DD81-969D-A386-C0D9B944E37A}"/>
              </a:ext>
            </a:extLst>
          </p:cNvPr>
          <p:cNvPicPr>
            <a:picLocks noChangeAspect="1"/>
          </p:cNvPicPr>
          <p:nvPr/>
        </p:nvPicPr>
        <p:blipFill>
          <a:blip r:embed="rId2"/>
          <a:srcRect t="1940" r="3" b="6450"/>
          <a:stretch>
            <a:fillRect/>
          </a:stretch>
        </p:blipFill>
        <p:spPr>
          <a:xfrm>
            <a:off x="7013350" y="269822"/>
            <a:ext cx="5016596" cy="3067735"/>
          </a:xfrm>
          <a:prstGeom prst="rect">
            <a:avLst/>
          </a:prstGeom>
        </p:spPr>
      </p:pic>
      <p:pic>
        <p:nvPicPr>
          <p:cNvPr id="6" name="Picture 5" descr="A person and person sitting on the ground&#10;&#10;AI-generated content may be incorrect.">
            <a:extLst>
              <a:ext uri="{FF2B5EF4-FFF2-40B4-BE49-F238E27FC236}">
                <a16:creationId xmlns:a16="http://schemas.microsoft.com/office/drawing/2014/main" id="{865A7427-E75C-3323-321F-77AA4D1469CA}"/>
              </a:ext>
            </a:extLst>
          </p:cNvPr>
          <p:cNvPicPr>
            <a:picLocks noChangeAspect="1"/>
          </p:cNvPicPr>
          <p:nvPr/>
        </p:nvPicPr>
        <p:blipFill>
          <a:blip r:embed="rId3"/>
          <a:srcRect r="3" b="18467"/>
          <a:stretch>
            <a:fillRect/>
          </a:stretch>
        </p:blipFill>
        <p:spPr>
          <a:xfrm>
            <a:off x="7013350" y="3586223"/>
            <a:ext cx="5178650" cy="3166845"/>
          </a:xfrm>
          <a:prstGeom prst="rect">
            <a:avLst/>
          </a:prstGeom>
        </p:spPr>
      </p:pic>
    </p:spTree>
    <p:extLst>
      <p:ext uri="{BB962C8B-B14F-4D97-AF65-F5344CB8AC3E}">
        <p14:creationId xmlns:p14="http://schemas.microsoft.com/office/powerpoint/2010/main" val="737118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32000">
              <a:schemeClr val="accent4">
                <a:lumMod val="0"/>
                <a:lumOff val="100000"/>
              </a:schemeClr>
            </a:gs>
            <a:gs pos="100000">
              <a:schemeClr val="accent1">
                <a:lumMod val="20000"/>
                <a:lumOff val="80000"/>
              </a:schemeClr>
            </a:gs>
          </a:gsLst>
          <a:path path="circle">
            <a:fillToRect l="50000" t="-80000" r="50000" b="180000"/>
          </a:path>
        </a:gradFill>
        <a:effectLst/>
      </p:bgPr>
    </p:bg>
    <p:spTree>
      <p:nvGrpSpPr>
        <p:cNvPr id="1" name="">
          <a:extLst>
            <a:ext uri="{FF2B5EF4-FFF2-40B4-BE49-F238E27FC236}">
              <a16:creationId xmlns:a16="http://schemas.microsoft.com/office/drawing/2014/main" id="{79A1F83B-4D51-3DE1-51EF-6EEBB165C5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A264A-A6F2-1B03-BCC5-A39FE803B2B5}"/>
              </a:ext>
            </a:extLst>
          </p:cNvPr>
          <p:cNvSpPr>
            <a:spLocks noGrp="1"/>
          </p:cNvSpPr>
          <p:nvPr>
            <p:ph idx="1"/>
          </p:nvPr>
        </p:nvSpPr>
        <p:spPr>
          <a:xfrm>
            <a:off x="1078302" y="2674189"/>
            <a:ext cx="9880212" cy="3526585"/>
          </a:xfrm>
          <a:solidFill>
            <a:schemeClr val="accent1">
              <a:lumMod val="40000"/>
              <a:lumOff val="60000"/>
            </a:schemeClr>
          </a:solidFill>
        </p:spPr>
        <p:txBody>
          <a:bodyPr/>
          <a:lstStyle/>
          <a:p>
            <a:pPr marL="0" indent="0">
              <a:buNone/>
            </a:pPr>
            <a:r>
              <a:rPr lang="en-US" sz="2800" dirty="0"/>
              <a:t>“To forget is to offend, and memory, when shared, abolishes this offence. If we want to share the beauty of the world, if we want solidarity with its suffering, we need to learn to remember together”</a:t>
            </a:r>
          </a:p>
          <a:p>
            <a:pPr marL="0" indent="0">
              <a:buNone/>
            </a:pPr>
            <a:endParaRPr lang="en-US" dirty="0"/>
          </a:p>
          <a:p>
            <a:pPr marL="0" indent="0">
              <a:buNone/>
            </a:pPr>
            <a:r>
              <a:rPr lang="en-US" sz="2800" dirty="0"/>
              <a:t>       -  </a:t>
            </a:r>
            <a:r>
              <a:rPr lang="en-US" sz="2800" i="1" dirty="0"/>
              <a:t>Edouard Glissant, philosopher and historian</a:t>
            </a:r>
            <a:endParaRPr lang="en-US" dirty="0"/>
          </a:p>
        </p:txBody>
      </p:sp>
      <p:sp>
        <p:nvSpPr>
          <p:cNvPr id="4" name="TextBox 3">
            <a:extLst>
              <a:ext uri="{FF2B5EF4-FFF2-40B4-BE49-F238E27FC236}">
                <a16:creationId xmlns:a16="http://schemas.microsoft.com/office/drawing/2014/main" id="{1B72DF4C-B347-7712-CD66-8BB4DD6F86FB}"/>
              </a:ext>
            </a:extLst>
          </p:cNvPr>
          <p:cNvSpPr txBox="1"/>
          <p:nvPr/>
        </p:nvSpPr>
        <p:spPr>
          <a:xfrm>
            <a:off x="1078302" y="1311216"/>
            <a:ext cx="8281358" cy="584775"/>
          </a:xfrm>
          <a:prstGeom prst="rect">
            <a:avLst/>
          </a:prstGeom>
          <a:noFill/>
        </p:spPr>
        <p:txBody>
          <a:bodyPr wrap="square" rtlCol="0">
            <a:spAutoFit/>
          </a:bodyPr>
          <a:lstStyle/>
          <a:p>
            <a:r>
              <a:rPr lang="en-US" sz="3200" dirty="0"/>
              <a:t>			Let’s Remember Together</a:t>
            </a:r>
          </a:p>
        </p:txBody>
      </p:sp>
      <p:sp>
        <p:nvSpPr>
          <p:cNvPr id="6" name="TextBox 5">
            <a:extLst>
              <a:ext uri="{FF2B5EF4-FFF2-40B4-BE49-F238E27FC236}">
                <a16:creationId xmlns:a16="http://schemas.microsoft.com/office/drawing/2014/main" id="{F4435653-9144-7EA8-C3DA-F09BD0BE2D92}"/>
              </a:ext>
            </a:extLst>
          </p:cNvPr>
          <p:cNvSpPr txBox="1"/>
          <p:nvPr/>
        </p:nvSpPr>
        <p:spPr>
          <a:xfrm>
            <a:off x="0" y="128016"/>
            <a:ext cx="12192000" cy="584775"/>
          </a:xfrm>
          <a:prstGeom prst="rect">
            <a:avLst/>
          </a:prstGeom>
          <a:noFill/>
        </p:spPr>
        <p:txBody>
          <a:bodyPr wrap="square" rtlCol="0">
            <a:spAutoFit/>
          </a:bodyPr>
          <a:lstStyle/>
          <a:p>
            <a:pPr algn="ctr"/>
            <a:r>
              <a:rPr lang="en-US" sz="3200" b="1" dirty="0"/>
              <a:t>       Memorializing the Enslaved in Arlington</a:t>
            </a:r>
          </a:p>
        </p:txBody>
      </p:sp>
    </p:spTree>
    <p:extLst>
      <p:ext uri="{BB962C8B-B14F-4D97-AF65-F5344CB8AC3E}">
        <p14:creationId xmlns:p14="http://schemas.microsoft.com/office/powerpoint/2010/main" val="330073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79A68E-46CB-25F5-EDBD-AF8EF33DD8CE}"/>
              </a:ext>
            </a:extLst>
          </p:cNvPr>
          <p:cNvSpPr txBox="1"/>
          <p:nvPr/>
        </p:nvSpPr>
        <p:spPr>
          <a:xfrm>
            <a:off x="2177716" y="106427"/>
            <a:ext cx="9597064" cy="584775"/>
          </a:xfrm>
          <a:prstGeom prst="rect">
            <a:avLst/>
          </a:prstGeom>
          <a:noFill/>
        </p:spPr>
        <p:txBody>
          <a:bodyPr wrap="square" rtlCol="0">
            <a:spAutoFit/>
          </a:bodyPr>
          <a:lstStyle/>
          <a:p>
            <a:r>
              <a:rPr lang="en-US" sz="2000" b="1" dirty="0"/>
              <a:t>       </a:t>
            </a:r>
            <a:r>
              <a:rPr lang="en-US" sz="3200" b="1" dirty="0"/>
              <a:t>Memorializing the Enslaved in Arlington</a:t>
            </a:r>
          </a:p>
        </p:txBody>
      </p:sp>
      <p:sp>
        <p:nvSpPr>
          <p:cNvPr id="6" name="TextBox 5">
            <a:extLst>
              <a:ext uri="{FF2B5EF4-FFF2-40B4-BE49-F238E27FC236}">
                <a16:creationId xmlns:a16="http://schemas.microsoft.com/office/drawing/2014/main" id="{547A9FD7-2873-51AC-1639-1C256E294EE9}"/>
              </a:ext>
            </a:extLst>
          </p:cNvPr>
          <p:cNvSpPr txBox="1"/>
          <p:nvPr/>
        </p:nvSpPr>
        <p:spPr>
          <a:xfrm>
            <a:off x="5442011" y="1615736"/>
            <a:ext cx="6205491" cy="3693319"/>
          </a:xfrm>
          <a:prstGeom prst="rect">
            <a:avLst/>
          </a:prstGeom>
          <a:noFill/>
        </p:spPr>
        <p:txBody>
          <a:bodyPr wrap="square" rtlCol="0">
            <a:spAutoFit/>
          </a:bodyPr>
          <a:lstStyle/>
          <a:p>
            <a:pPr marL="0" marR="0">
              <a:spcBef>
                <a:spcPts val="0"/>
              </a:spcBef>
              <a:spcAft>
                <a:spcPts val="0"/>
              </a:spcAft>
            </a:pPr>
            <a:r>
              <a:rPr lang="en-US" sz="1800" dirty="0">
                <a:solidFill>
                  <a:srgbClr val="000000"/>
                </a:solidFill>
                <a:effectLst/>
                <a:ea typeface="Calibri" panose="020F0502020204030204" pitchFamily="34" charset="0"/>
                <a:cs typeface="Times New Roman" panose="02020603050405020304" pitchFamily="18" charset="0"/>
              </a:rPr>
              <a:t>The</a:t>
            </a:r>
            <a:r>
              <a:rPr lang="en-US" sz="1800" dirty="0">
                <a:solidFill>
                  <a:srgbClr val="000000"/>
                </a:solidFill>
                <a:effectLst/>
                <a:ea typeface="Times New Roman" panose="02020603050405020304" pitchFamily="18" charset="0"/>
                <a:cs typeface="Times New Roman" panose="02020603050405020304" pitchFamily="18" charset="0"/>
              </a:rPr>
              <a:t> Arlington Historical Society, in collaboration with the Black Heritage Museum of Arlington (BHMA), </a:t>
            </a:r>
            <a:r>
              <a:rPr lang="en-US" dirty="0">
                <a:solidFill>
                  <a:srgbClr val="000000"/>
                </a:solidFill>
                <a:ea typeface="Times New Roman" panose="02020603050405020304" pitchFamily="18" charset="0"/>
                <a:cs typeface="Times New Roman" panose="02020603050405020304" pitchFamily="18" charset="0"/>
              </a:rPr>
              <a:t>aims to:</a:t>
            </a:r>
            <a:endParaRPr lang="en-US" sz="1800" dirty="0">
              <a:solidFill>
                <a:srgbClr val="000000"/>
              </a:solidFill>
              <a:effectLst/>
              <a:ea typeface="Times New Roman" panose="02020603050405020304" pitchFamily="18" charset="0"/>
              <a:cs typeface="Times New Roman" panose="02020603050405020304" pitchFamily="18" charset="0"/>
            </a:endParaRPr>
          </a:p>
          <a:p>
            <a:pPr marR="0">
              <a:spcBef>
                <a:spcPts val="0"/>
              </a:spcBef>
              <a:spcAft>
                <a:spcPts val="0"/>
              </a:spcAft>
            </a:pPr>
            <a:endParaRPr lang="en-US" dirty="0">
              <a:effectLst/>
            </a:endParaRPr>
          </a:p>
          <a:p>
            <a:pPr marL="285750" marR="0" indent="-285750">
              <a:spcBef>
                <a:spcPts val="0"/>
              </a:spcBef>
              <a:spcAft>
                <a:spcPts val="0"/>
              </a:spcAft>
              <a:buFont typeface="Arial" panose="020B0604020202020204" pitchFamily="34" charset="0"/>
              <a:buChar char="•"/>
            </a:pPr>
            <a:r>
              <a:rPr lang="en-US" sz="1800" dirty="0">
                <a:solidFill>
                  <a:srgbClr val="000000"/>
                </a:solidFill>
                <a:effectLst/>
                <a:ea typeface="Times New Roman" panose="02020603050405020304" pitchFamily="18" charset="0"/>
                <a:cs typeface="Times New Roman" panose="02020603050405020304" pitchFamily="18" charset="0"/>
              </a:rPr>
              <a:t>Reveal the largely unknown history of the county’s enslaved population and to chronicle their lives</a:t>
            </a:r>
          </a:p>
          <a:p>
            <a:pPr marL="285750" marR="0" indent="-285750">
              <a:spcBef>
                <a:spcPts val="0"/>
              </a:spcBef>
              <a:spcAft>
                <a:spcPts val="0"/>
              </a:spcAft>
              <a:buFont typeface="Arial" panose="020B0604020202020204" pitchFamily="34" charset="0"/>
              <a:buChar char="•"/>
            </a:pPr>
            <a:endParaRPr lang="en-US" dirty="0">
              <a:solidFill>
                <a:srgbClr val="000000"/>
              </a:solidFill>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t>Provide names, when possible, for enslaved individuals to honor their memory and ensure they are not forgotten</a:t>
            </a:r>
          </a:p>
          <a:p>
            <a:pPr marR="0">
              <a:spcBef>
                <a:spcPts val="0"/>
              </a:spcBef>
              <a:spcAft>
                <a:spcPts val="0"/>
              </a:spcAft>
            </a:pPr>
            <a:endParaRPr lang="en-US" dirty="0">
              <a:effectLst/>
            </a:endParaRPr>
          </a:p>
          <a:p>
            <a:pPr marL="285750" marR="0" indent="-285750">
              <a:spcBef>
                <a:spcPts val="0"/>
              </a:spcBef>
              <a:spcAft>
                <a:spcPts val="0"/>
              </a:spcAft>
              <a:buFont typeface="Arial" panose="020B0604020202020204" pitchFamily="34" charset="0"/>
              <a:buChar char="•"/>
            </a:pPr>
            <a:r>
              <a:rPr lang="en-US" dirty="0">
                <a:ea typeface="Calibri" panose="020F0502020204030204" pitchFamily="34" charset="0"/>
                <a:cs typeface="Arial" panose="020B0604020202020204" pitchFamily="34" charset="0"/>
              </a:rPr>
              <a:t>M</a:t>
            </a:r>
            <a:r>
              <a:rPr lang="en-US" sz="1800" dirty="0">
                <a:effectLst/>
                <a:ea typeface="Calibri" panose="020F0502020204030204" pitchFamily="34" charset="0"/>
                <a:cs typeface="Arial" panose="020B0604020202020204" pitchFamily="34" charset="0"/>
              </a:rPr>
              <a:t>ark the locations in Arlington where slavery occurred with plaques or stumbling stones</a:t>
            </a:r>
          </a:p>
          <a:p>
            <a:pPr marR="0">
              <a:spcBef>
                <a:spcPts val="0"/>
              </a:spcBef>
              <a:spcAft>
                <a:spcPts val="0"/>
              </a:spcAft>
            </a:pPr>
            <a:endParaRPr lang="en-US" dirty="0">
              <a:solidFill>
                <a:srgbClr val="000000"/>
              </a:solidFill>
              <a:ea typeface="Times New Roman" panose="02020603050405020304" pitchFamily="18"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dirty="0">
                <a:solidFill>
                  <a:srgbClr val="000000"/>
                </a:solidFill>
                <a:ea typeface="Times New Roman" panose="02020603050405020304" pitchFamily="18" charset="0"/>
                <a:cs typeface="Arial" panose="020B0604020202020204" pitchFamily="34" charset="0"/>
              </a:rPr>
              <a:t>Confront </a:t>
            </a:r>
            <a:r>
              <a:rPr lang="en-US" sz="1800" dirty="0">
                <a:solidFill>
                  <a:srgbClr val="000000"/>
                </a:solidFill>
                <a:effectLst/>
                <a:ea typeface="Times New Roman" panose="02020603050405020304" pitchFamily="18" charset="0"/>
                <a:cs typeface="Times New Roman" panose="02020603050405020304" pitchFamily="18" charset="0"/>
              </a:rPr>
              <a:t>a difficult history and honor our shared humanity</a:t>
            </a:r>
            <a:r>
              <a:rPr lang="en-US" dirty="0">
                <a:effectLst/>
              </a:rPr>
              <a:t> </a:t>
            </a:r>
            <a:endParaRPr lang="en-US" sz="1800" dirty="0">
              <a:effectLst/>
              <a:ea typeface="Calibri" panose="020F0502020204030204" pitchFamily="34" charset="0"/>
              <a:cs typeface="Times New Roman" panose="02020603050405020304" pitchFamily="18" charset="0"/>
            </a:endParaRPr>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8F25012E-8F88-F1E0-5992-C7A8DF317F7D}"/>
              </a:ext>
            </a:extLst>
          </p:cNvPr>
          <p:cNvPicPr>
            <a:picLocks noChangeAspect="1"/>
          </p:cNvPicPr>
          <p:nvPr/>
        </p:nvPicPr>
        <p:blipFill>
          <a:blip r:embed="rId3"/>
          <a:stretch>
            <a:fillRect/>
          </a:stretch>
        </p:blipFill>
        <p:spPr>
          <a:xfrm>
            <a:off x="404348" y="1292349"/>
            <a:ext cx="4646986" cy="4723323"/>
          </a:xfrm>
          <a:prstGeom prst="rect">
            <a:avLst/>
          </a:prstGeom>
        </p:spPr>
      </p:pic>
      <p:sp>
        <p:nvSpPr>
          <p:cNvPr id="8" name="TextBox 7">
            <a:extLst>
              <a:ext uri="{FF2B5EF4-FFF2-40B4-BE49-F238E27FC236}">
                <a16:creationId xmlns:a16="http://schemas.microsoft.com/office/drawing/2014/main" id="{B2EFF7BB-4E12-1033-FB8D-ABCB0F7E669B}"/>
              </a:ext>
            </a:extLst>
          </p:cNvPr>
          <p:cNvSpPr txBox="1"/>
          <p:nvPr/>
        </p:nvSpPr>
        <p:spPr>
          <a:xfrm>
            <a:off x="1171852" y="6125592"/>
            <a:ext cx="3230815" cy="523220"/>
          </a:xfrm>
          <a:prstGeom prst="rect">
            <a:avLst/>
          </a:prstGeom>
          <a:noFill/>
        </p:spPr>
        <p:txBody>
          <a:bodyPr wrap="square" rtlCol="0">
            <a:spAutoFit/>
          </a:bodyPr>
          <a:lstStyle/>
          <a:p>
            <a:pPr algn="ctr"/>
            <a:r>
              <a:rPr lang="en-US" sz="1400" dirty="0"/>
              <a:t>Selena Gray (right) and other enslaved women, Arlington House</a:t>
            </a:r>
          </a:p>
        </p:txBody>
      </p:sp>
      <p:sp>
        <p:nvSpPr>
          <p:cNvPr id="2" name="TextBox 1">
            <a:extLst>
              <a:ext uri="{FF2B5EF4-FFF2-40B4-BE49-F238E27FC236}">
                <a16:creationId xmlns:a16="http://schemas.microsoft.com/office/drawing/2014/main" id="{1767C64E-EA20-5372-2FE7-9CC56944FDD5}"/>
              </a:ext>
            </a:extLst>
          </p:cNvPr>
          <p:cNvSpPr txBox="1"/>
          <p:nvPr/>
        </p:nvSpPr>
        <p:spPr>
          <a:xfrm>
            <a:off x="2177716" y="655567"/>
            <a:ext cx="6966284" cy="523220"/>
          </a:xfrm>
          <a:prstGeom prst="rect">
            <a:avLst/>
          </a:prstGeom>
          <a:noFill/>
        </p:spPr>
        <p:txBody>
          <a:bodyPr wrap="square" rtlCol="0">
            <a:spAutoFit/>
          </a:bodyPr>
          <a:lstStyle/>
          <a:p>
            <a:pPr algn="ctr"/>
            <a:r>
              <a:rPr lang="en-US" sz="2800" b="1" dirty="0"/>
              <a:t>Mission</a:t>
            </a:r>
          </a:p>
        </p:txBody>
      </p:sp>
    </p:spTree>
    <p:extLst>
      <p:ext uri="{BB962C8B-B14F-4D97-AF65-F5344CB8AC3E}">
        <p14:creationId xmlns:p14="http://schemas.microsoft.com/office/powerpoint/2010/main" val="178746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55B99-B947-0B94-AA24-C7BB35102485}"/>
              </a:ext>
            </a:extLst>
          </p:cNvPr>
          <p:cNvSpPr txBox="1"/>
          <p:nvPr/>
        </p:nvSpPr>
        <p:spPr>
          <a:xfrm>
            <a:off x="0" y="651236"/>
            <a:ext cx="12192000" cy="523220"/>
          </a:xfrm>
          <a:prstGeom prst="rect">
            <a:avLst/>
          </a:prstGeom>
          <a:noFill/>
        </p:spPr>
        <p:txBody>
          <a:bodyPr wrap="square" rtlCol="0">
            <a:spAutoFit/>
          </a:bodyPr>
          <a:lstStyle/>
          <a:p>
            <a:pPr algn="ctr"/>
            <a:r>
              <a:rPr lang="en-US" sz="2800" b="1" dirty="0"/>
              <a:t>Achievements</a:t>
            </a:r>
          </a:p>
        </p:txBody>
      </p:sp>
      <p:sp>
        <p:nvSpPr>
          <p:cNvPr id="3" name="TextBox 2">
            <a:extLst>
              <a:ext uri="{FF2B5EF4-FFF2-40B4-BE49-F238E27FC236}">
                <a16:creationId xmlns:a16="http://schemas.microsoft.com/office/drawing/2014/main" id="{9E9DEFA9-658D-189E-0D60-AECBDECD13C6}"/>
              </a:ext>
            </a:extLst>
          </p:cNvPr>
          <p:cNvSpPr txBox="1"/>
          <p:nvPr/>
        </p:nvSpPr>
        <p:spPr>
          <a:xfrm>
            <a:off x="696109" y="1911095"/>
            <a:ext cx="7091200"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Timeline of Slavery</a:t>
            </a:r>
          </a:p>
          <a:p>
            <a:pPr marL="285750" indent="-285750">
              <a:buFont typeface="Arial" panose="020B0604020202020204" pitchFamily="34" charset="0"/>
              <a:buChar char="•"/>
            </a:pPr>
            <a:r>
              <a:rPr lang="en-US" sz="2000" dirty="0"/>
              <a:t>Database of Enslaved Individuals</a:t>
            </a:r>
          </a:p>
          <a:p>
            <a:pPr marL="285750" indent="-285750">
              <a:buFont typeface="Arial" panose="020B0604020202020204" pitchFamily="34" charset="0"/>
              <a:buChar char="•"/>
            </a:pPr>
            <a:r>
              <a:rPr lang="en-US" sz="2000" dirty="0"/>
              <a:t>Published Articles and Stories of Arlington’s Enslaved People</a:t>
            </a:r>
            <a:endParaRPr lang="en-US" sz="2000" dirty="0">
              <a:cs typeface="Calibri" panose="020F0502020204030204"/>
            </a:endParaRPr>
          </a:p>
          <a:p>
            <a:pPr marL="285750" indent="-285750">
              <a:buFont typeface="Arial" panose="020B0604020202020204" pitchFamily="34" charset="0"/>
              <a:buChar char="•"/>
            </a:pPr>
            <a:r>
              <a:rPr lang="en-US" sz="2000" dirty="0"/>
              <a:t>Map of Enslavement Locations</a:t>
            </a:r>
            <a:endParaRPr lang="en-US" sz="2000" dirty="0">
              <a:cs typeface="Calibri" panose="020F0502020204030204"/>
            </a:endParaRPr>
          </a:p>
          <a:p>
            <a:pPr marL="285750" indent="-285750">
              <a:buFont typeface="Arial" panose="020B0604020202020204" pitchFamily="34" charset="0"/>
              <a:buChar char="•"/>
            </a:pPr>
            <a:r>
              <a:rPr lang="en-US" sz="2000" dirty="0"/>
              <a:t>APS Lesson Plans on Slavery in Arlington</a:t>
            </a:r>
          </a:p>
          <a:p>
            <a:pPr marL="285750" indent="-285750">
              <a:buFont typeface="Arial" panose="020B0604020202020204" pitchFamily="34" charset="0"/>
              <a:buChar char="•"/>
            </a:pPr>
            <a:r>
              <a:rPr lang="en-US" sz="2000" dirty="0">
                <a:cs typeface="Calibri" panose="020F0502020204030204"/>
              </a:rPr>
              <a:t>Walking Tours:  Columbia Pike, Roosevelt Island</a:t>
            </a:r>
          </a:p>
          <a:p>
            <a:pPr marL="285750" indent="-285750">
              <a:buFont typeface="Arial" panose="020B0604020202020204" pitchFamily="34" charset="0"/>
              <a:buChar char="•"/>
            </a:pPr>
            <a:r>
              <a:rPr lang="en-US" sz="2000" dirty="0">
                <a:cs typeface="Calibri" panose="020F0502020204030204"/>
              </a:rPr>
              <a:t>Online Tour of 31 Memorial Plaques Honoring the Enslaved</a:t>
            </a:r>
          </a:p>
        </p:txBody>
      </p:sp>
      <p:pic>
        <p:nvPicPr>
          <p:cNvPr id="5" name="Picture 4" descr="A person standing in front of a crowd of children&#10;&#10;Description automatically generated">
            <a:extLst>
              <a:ext uri="{FF2B5EF4-FFF2-40B4-BE49-F238E27FC236}">
                <a16:creationId xmlns:a16="http://schemas.microsoft.com/office/drawing/2014/main" id="{C5E55493-C2E6-F239-3A1C-F635BD9EAA85}"/>
              </a:ext>
            </a:extLst>
          </p:cNvPr>
          <p:cNvPicPr>
            <a:picLocks noChangeAspect="1"/>
          </p:cNvPicPr>
          <p:nvPr/>
        </p:nvPicPr>
        <p:blipFill>
          <a:blip r:embed="rId2"/>
          <a:stretch>
            <a:fillRect/>
          </a:stretch>
        </p:blipFill>
        <p:spPr>
          <a:xfrm>
            <a:off x="7787309" y="1535799"/>
            <a:ext cx="3359815" cy="4670964"/>
          </a:xfrm>
          <a:prstGeom prst="rect">
            <a:avLst/>
          </a:prstGeom>
        </p:spPr>
      </p:pic>
      <p:sp>
        <p:nvSpPr>
          <p:cNvPr id="6" name="TextBox 5">
            <a:extLst>
              <a:ext uri="{FF2B5EF4-FFF2-40B4-BE49-F238E27FC236}">
                <a16:creationId xmlns:a16="http://schemas.microsoft.com/office/drawing/2014/main" id="{C5098571-798B-FAD8-A1E7-DCBD7DB55F18}"/>
              </a:ext>
            </a:extLst>
          </p:cNvPr>
          <p:cNvSpPr txBox="1"/>
          <p:nvPr/>
        </p:nvSpPr>
        <p:spPr>
          <a:xfrm>
            <a:off x="1205948" y="4306957"/>
            <a:ext cx="5393635" cy="1231106"/>
          </a:xfrm>
          <a:prstGeom prst="rect">
            <a:avLst/>
          </a:prstGeom>
          <a:noFill/>
        </p:spPr>
        <p:txBody>
          <a:bodyPr wrap="square" lIns="91440" tIns="45720" rIns="91440" bIns="45720" rtlCol="0" anchor="t">
            <a:spAutoFit/>
          </a:bodyPr>
          <a:lstStyle/>
          <a:p>
            <a:endParaRPr lang="en-US" dirty="0"/>
          </a:p>
          <a:p>
            <a:r>
              <a:rPr lang="en-US" sz="2000" dirty="0">
                <a:ea typeface="+mn-lt"/>
                <a:cs typeface="+mn-lt"/>
                <a:hlinkClick r:id="rId3">
                  <a:extLst>
                    <a:ext uri="{A12FA001-AC4F-418D-AE19-62706E023703}">
                      <ahyp:hlinkClr xmlns:ahyp="http://schemas.microsoft.com/office/drawing/2018/hyperlinkcolor" val="tx"/>
                    </a:ext>
                  </a:extLst>
                </a:hlinkClick>
              </a:rPr>
              <a:t>MEA</a:t>
            </a:r>
            <a:r>
              <a:rPr lang="en-US" sz="2000" dirty="0">
                <a:solidFill>
                  <a:srgbClr val="0563C1"/>
                </a:solidFill>
                <a:ea typeface="+mn-lt"/>
                <a:cs typeface="+mn-lt"/>
                <a:hlinkClick r:id="rId3">
                  <a:extLst>
                    <a:ext uri="{A12FA001-AC4F-418D-AE19-62706E023703}">
                      <ahyp:hlinkClr xmlns:ahyp="http://schemas.microsoft.com/office/drawing/2018/hyperlinkcolor" val="tx"/>
                    </a:ext>
                  </a:extLst>
                </a:hlinkClick>
              </a:rPr>
              <a:t> </a:t>
            </a:r>
            <a:r>
              <a:rPr lang="en-US" sz="2000" dirty="0">
                <a:ea typeface="+mn-lt"/>
                <a:cs typeface="+mn-lt"/>
                <a:hlinkClick r:id="rId3">
                  <a:extLst>
                    <a:ext uri="{A12FA001-AC4F-418D-AE19-62706E023703}">
                      <ahyp:hlinkClr xmlns:ahyp="http://schemas.microsoft.com/office/drawing/2018/hyperlinkcolor" val="tx"/>
                    </a:ext>
                  </a:extLst>
                </a:hlinkClick>
              </a:rPr>
              <a:t>Website</a:t>
            </a:r>
            <a:r>
              <a:rPr lang="en-US" sz="2000" dirty="0">
                <a:solidFill>
                  <a:srgbClr val="0563C1"/>
                </a:solidFill>
                <a:ea typeface="+mn-lt"/>
                <a:cs typeface="+mn-lt"/>
                <a:hlinkClick r:id="rId3">
                  <a:extLst>
                    <a:ext uri="{A12FA001-AC4F-418D-AE19-62706E023703}">
                      <ahyp:hlinkClr xmlns:ahyp="http://schemas.microsoft.com/office/drawing/2018/hyperlinkcolor" val="tx"/>
                    </a:ext>
                  </a:extLst>
                </a:hlinkClick>
              </a:rPr>
              <a:t>: http://enslavedarl.org</a:t>
            </a:r>
          </a:p>
          <a:p>
            <a:endParaRPr lang="en-US" dirty="0">
              <a:cs typeface="Calibri"/>
            </a:endParaRPr>
          </a:p>
          <a:p>
            <a:endParaRPr lang="en-US" dirty="0">
              <a:cs typeface="Calibri"/>
            </a:endParaRPr>
          </a:p>
        </p:txBody>
      </p:sp>
      <p:sp>
        <p:nvSpPr>
          <p:cNvPr id="7" name="TextBox 6">
            <a:extLst>
              <a:ext uri="{FF2B5EF4-FFF2-40B4-BE49-F238E27FC236}">
                <a16:creationId xmlns:a16="http://schemas.microsoft.com/office/drawing/2014/main" id="{502C3AE4-7D42-AF64-D4D9-3BA901BCE233}"/>
              </a:ext>
            </a:extLst>
          </p:cNvPr>
          <p:cNvSpPr txBox="1"/>
          <p:nvPr/>
        </p:nvSpPr>
        <p:spPr>
          <a:xfrm>
            <a:off x="7787309" y="6206763"/>
            <a:ext cx="3359815" cy="523220"/>
          </a:xfrm>
          <a:prstGeom prst="rect">
            <a:avLst/>
          </a:prstGeom>
          <a:noFill/>
        </p:spPr>
        <p:txBody>
          <a:bodyPr wrap="square" rtlCol="0">
            <a:spAutoFit/>
          </a:bodyPr>
          <a:lstStyle/>
          <a:p>
            <a:pPr algn="ctr"/>
            <a:r>
              <a:rPr lang="en-US" sz="1400" dirty="0"/>
              <a:t>Coffle of enslaved people being transported by Franklin &amp; Armfield armed guards</a:t>
            </a:r>
          </a:p>
        </p:txBody>
      </p:sp>
      <p:sp>
        <p:nvSpPr>
          <p:cNvPr id="4" name="TextBox 3">
            <a:extLst>
              <a:ext uri="{FF2B5EF4-FFF2-40B4-BE49-F238E27FC236}">
                <a16:creationId xmlns:a16="http://schemas.microsoft.com/office/drawing/2014/main" id="{6C940AA0-BB17-197B-B0EE-FDF6E6285889}"/>
              </a:ext>
            </a:extLst>
          </p:cNvPr>
          <p:cNvSpPr txBox="1"/>
          <p:nvPr/>
        </p:nvSpPr>
        <p:spPr>
          <a:xfrm>
            <a:off x="0" y="128016"/>
            <a:ext cx="12192000" cy="584775"/>
          </a:xfrm>
          <a:prstGeom prst="rect">
            <a:avLst/>
          </a:prstGeom>
          <a:noFill/>
        </p:spPr>
        <p:txBody>
          <a:bodyPr wrap="square" rtlCol="0">
            <a:spAutoFit/>
          </a:bodyPr>
          <a:lstStyle/>
          <a:p>
            <a:pPr algn="ctr"/>
            <a:r>
              <a:rPr lang="en-US" sz="3200" b="1" dirty="0"/>
              <a:t>       Memorializing the Enslaved in Arlington</a:t>
            </a:r>
          </a:p>
        </p:txBody>
      </p:sp>
    </p:spTree>
    <p:extLst>
      <p:ext uri="{BB962C8B-B14F-4D97-AF65-F5344CB8AC3E}">
        <p14:creationId xmlns:p14="http://schemas.microsoft.com/office/powerpoint/2010/main" val="706057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BA021-9E66-FE2A-2689-88514B333E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98774F-A801-1C54-37A1-F333C5D16081}"/>
              </a:ext>
            </a:extLst>
          </p:cNvPr>
          <p:cNvSpPr txBox="1"/>
          <p:nvPr/>
        </p:nvSpPr>
        <p:spPr>
          <a:xfrm>
            <a:off x="2032000" y="58244"/>
            <a:ext cx="8127999" cy="1015663"/>
          </a:xfrm>
          <a:prstGeom prst="rect">
            <a:avLst/>
          </a:prstGeom>
          <a:noFill/>
        </p:spPr>
        <p:txBody>
          <a:bodyPr wrap="square" rtlCol="0">
            <a:spAutoFit/>
          </a:bodyPr>
          <a:lstStyle/>
          <a:p>
            <a:pPr algn="ctr"/>
            <a:r>
              <a:rPr lang="en-US" sz="3200" dirty="0"/>
              <a:t> </a:t>
            </a:r>
            <a:r>
              <a:rPr lang="en-US" sz="3200" b="1" dirty="0"/>
              <a:t>Memorializing the Enslaved in Arlington</a:t>
            </a:r>
            <a:r>
              <a:rPr lang="en-US" sz="2800" b="1" dirty="0"/>
              <a:t> </a:t>
            </a:r>
          </a:p>
          <a:p>
            <a:pPr algn="ctr"/>
            <a:r>
              <a:rPr lang="en-US" sz="2800" b="1" dirty="0"/>
              <a:t>Database and Research Findings</a:t>
            </a:r>
          </a:p>
        </p:txBody>
      </p:sp>
      <p:pic>
        <p:nvPicPr>
          <p:cNvPr id="6" name="Picture 5" descr="A house with a large porch&#10;&#10;AI-generated content may be incorrect.">
            <a:extLst>
              <a:ext uri="{FF2B5EF4-FFF2-40B4-BE49-F238E27FC236}">
                <a16:creationId xmlns:a16="http://schemas.microsoft.com/office/drawing/2014/main" id="{91E13777-F7F1-A3A5-88CB-9006B962E8BD}"/>
              </a:ext>
            </a:extLst>
          </p:cNvPr>
          <p:cNvPicPr>
            <a:picLocks noChangeAspect="1"/>
          </p:cNvPicPr>
          <p:nvPr/>
        </p:nvPicPr>
        <p:blipFill>
          <a:blip r:embed="rId2"/>
          <a:srcRect t="4818" r="1857" b="10440"/>
          <a:stretch/>
        </p:blipFill>
        <p:spPr>
          <a:xfrm>
            <a:off x="7334861" y="1289538"/>
            <a:ext cx="3871281" cy="2507048"/>
          </a:xfrm>
          <a:prstGeom prst="rect">
            <a:avLst/>
          </a:prstGeom>
        </p:spPr>
      </p:pic>
      <p:sp>
        <p:nvSpPr>
          <p:cNvPr id="7" name="TextBox 6">
            <a:extLst>
              <a:ext uri="{FF2B5EF4-FFF2-40B4-BE49-F238E27FC236}">
                <a16:creationId xmlns:a16="http://schemas.microsoft.com/office/drawing/2014/main" id="{16B8AF4A-5B3A-9738-7A94-C8AAD76045BE}"/>
              </a:ext>
            </a:extLst>
          </p:cNvPr>
          <p:cNvSpPr txBox="1"/>
          <p:nvPr/>
        </p:nvSpPr>
        <p:spPr>
          <a:xfrm>
            <a:off x="8738648" y="3805196"/>
            <a:ext cx="1612652" cy="338554"/>
          </a:xfrm>
          <a:prstGeom prst="rect">
            <a:avLst/>
          </a:prstGeom>
          <a:noFill/>
        </p:spPr>
        <p:txBody>
          <a:bodyPr wrap="square" rtlCol="0">
            <a:spAutoFit/>
          </a:bodyPr>
          <a:lstStyle/>
          <a:p>
            <a:r>
              <a:rPr lang="en-US" sz="1600" dirty="0"/>
              <a:t>Abingdon</a:t>
            </a:r>
          </a:p>
        </p:txBody>
      </p:sp>
      <p:pic>
        <p:nvPicPr>
          <p:cNvPr id="9" name="Picture 8" descr="A building with columns and a lawn&#10;&#10;AI-generated content may be incorrect.">
            <a:extLst>
              <a:ext uri="{FF2B5EF4-FFF2-40B4-BE49-F238E27FC236}">
                <a16:creationId xmlns:a16="http://schemas.microsoft.com/office/drawing/2014/main" id="{51783FDA-DB5B-A93B-2098-317862484BE5}"/>
              </a:ext>
            </a:extLst>
          </p:cNvPr>
          <p:cNvPicPr>
            <a:picLocks noChangeAspect="1"/>
          </p:cNvPicPr>
          <p:nvPr/>
        </p:nvPicPr>
        <p:blipFill>
          <a:blip r:embed="rId3"/>
          <a:stretch>
            <a:fillRect/>
          </a:stretch>
        </p:blipFill>
        <p:spPr>
          <a:xfrm>
            <a:off x="6887266" y="4337538"/>
            <a:ext cx="2571740" cy="1988812"/>
          </a:xfrm>
          <a:prstGeom prst="rect">
            <a:avLst/>
          </a:prstGeom>
        </p:spPr>
      </p:pic>
      <p:sp>
        <p:nvSpPr>
          <p:cNvPr id="10" name="TextBox 9">
            <a:extLst>
              <a:ext uri="{FF2B5EF4-FFF2-40B4-BE49-F238E27FC236}">
                <a16:creationId xmlns:a16="http://schemas.microsoft.com/office/drawing/2014/main" id="{98E89427-95D3-239F-BF7E-38A80B8EF85D}"/>
              </a:ext>
            </a:extLst>
          </p:cNvPr>
          <p:cNvSpPr txBox="1"/>
          <p:nvPr/>
        </p:nvSpPr>
        <p:spPr>
          <a:xfrm>
            <a:off x="7063941" y="6243476"/>
            <a:ext cx="2218390" cy="338554"/>
          </a:xfrm>
          <a:prstGeom prst="rect">
            <a:avLst/>
          </a:prstGeom>
          <a:noFill/>
        </p:spPr>
        <p:txBody>
          <a:bodyPr wrap="square" rtlCol="0">
            <a:spAutoFit/>
          </a:bodyPr>
          <a:lstStyle/>
          <a:p>
            <a:r>
              <a:rPr lang="en-US" sz="1600" dirty="0"/>
              <a:t>Arlington House</a:t>
            </a:r>
          </a:p>
        </p:txBody>
      </p:sp>
      <p:pic>
        <p:nvPicPr>
          <p:cNvPr id="4" name="Picture 3" descr="A house with a few trees&#10;&#10;AI-generated content may be incorrect.">
            <a:extLst>
              <a:ext uri="{FF2B5EF4-FFF2-40B4-BE49-F238E27FC236}">
                <a16:creationId xmlns:a16="http://schemas.microsoft.com/office/drawing/2014/main" id="{B0BE884A-D0E1-6058-56BA-8B35F941FC20}"/>
              </a:ext>
            </a:extLst>
          </p:cNvPr>
          <p:cNvPicPr>
            <a:picLocks noChangeAspect="1"/>
          </p:cNvPicPr>
          <p:nvPr/>
        </p:nvPicPr>
        <p:blipFill>
          <a:blip r:embed="rId4"/>
          <a:stretch>
            <a:fillRect/>
          </a:stretch>
        </p:blipFill>
        <p:spPr>
          <a:xfrm>
            <a:off x="9250165" y="4337538"/>
            <a:ext cx="2675444" cy="1897327"/>
          </a:xfrm>
          <a:prstGeom prst="rect">
            <a:avLst/>
          </a:prstGeom>
        </p:spPr>
      </p:pic>
      <p:sp>
        <p:nvSpPr>
          <p:cNvPr id="8" name="TextBox 7">
            <a:extLst>
              <a:ext uri="{FF2B5EF4-FFF2-40B4-BE49-F238E27FC236}">
                <a16:creationId xmlns:a16="http://schemas.microsoft.com/office/drawing/2014/main" id="{FCCAB7E7-C491-FA45-98BA-9C9D98684827}"/>
              </a:ext>
            </a:extLst>
          </p:cNvPr>
          <p:cNvSpPr txBox="1"/>
          <p:nvPr/>
        </p:nvSpPr>
        <p:spPr>
          <a:xfrm>
            <a:off x="9860437" y="6243475"/>
            <a:ext cx="1630561" cy="338554"/>
          </a:xfrm>
          <a:prstGeom prst="rect">
            <a:avLst/>
          </a:prstGeom>
          <a:noFill/>
        </p:spPr>
        <p:txBody>
          <a:bodyPr wrap="square" rtlCol="0">
            <a:spAutoFit/>
          </a:bodyPr>
          <a:lstStyle/>
          <a:p>
            <a:r>
              <a:rPr lang="en-US" sz="1600" dirty="0"/>
              <a:t>Glebe House</a:t>
            </a:r>
          </a:p>
        </p:txBody>
      </p:sp>
      <p:sp>
        <p:nvSpPr>
          <p:cNvPr id="3" name="TextBox 2">
            <a:extLst>
              <a:ext uri="{FF2B5EF4-FFF2-40B4-BE49-F238E27FC236}">
                <a16:creationId xmlns:a16="http://schemas.microsoft.com/office/drawing/2014/main" id="{076305A0-144A-5283-A821-1BE9AA30079A}"/>
              </a:ext>
            </a:extLst>
          </p:cNvPr>
          <p:cNvSpPr txBox="1"/>
          <p:nvPr/>
        </p:nvSpPr>
        <p:spPr>
          <a:xfrm>
            <a:off x="1652953" y="1101968"/>
            <a:ext cx="5146432" cy="5644433"/>
          </a:xfrm>
          <a:prstGeom prst="rect">
            <a:avLst/>
          </a:prstGeom>
          <a:noFill/>
        </p:spPr>
        <p:txBody>
          <a:bodyPr wrap="square" rtlCol="0">
            <a:spAutoFit/>
          </a:bodyPr>
          <a:lstStyle/>
          <a:p>
            <a:pPr marL="285750" indent="-285750">
              <a:buFont typeface="Arial" panose="020B0604020202020204" pitchFamily="34" charset="0"/>
              <a:buChar char="•"/>
            </a:pPr>
            <a:r>
              <a:rPr lang="en-US"/>
              <a:t>2770 enslaved people</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1,145 enslaved people named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463 enslavers </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170 locations of enslavement </a:t>
            </a:r>
          </a:p>
          <a:p>
            <a:r>
              <a:rPr lang="en-US"/>
              <a:t>	A majority of sites were operated by  	enslavers with small numbers of 	enslaved people (1-5 individuals)</a:t>
            </a:r>
          </a:p>
          <a:p>
            <a:endParaRPr lang="en-US"/>
          </a:p>
          <a:p>
            <a:pPr marL="342900" indent="-342900">
              <a:buFont typeface="Arial" panose="020B0604020202020204" pitchFamily="34" charset="0"/>
              <a:buChar char="•"/>
            </a:pPr>
            <a:r>
              <a:rPr lang="en-US"/>
              <a:t>By 1850, almost half of all enslavers hired their enslaved hands</a:t>
            </a:r>
          </a:p>
          <a:p>
            <a:endParaRPr lang="en-US"/>
          </a:p>
          <a:p>
            <a:pPr marL="342900" indent="-342900">
              <a:buFont typeface="Arial" panose="020B0604020202020204" pitchFamily="34" charset="0"/>
              <a:buChar char="•"/>
            </a:pPr>
            <a:r>
              <a:rPr lang="en-US"/>
              <a:t>The largest plantations held the majority of enslaved individuals</a:t>
            </a:r>
          </a:p>
          <a:p>
            <a:r>
              <a:rPr lang="en-US"/>
              <a:t>	Arlington House </a:t>
            </a:r>
          </a:p>
          <a:p>
            <a:r>
              <a:rPr lang="en-US"/>
              <a:t>	Abingdon</a:t>
            </a:r>
          </a:p>
          <a:p>
            <a:r>
              <a:rPr lang="en-US"/>
              <a:t>	Glebe House</a:t>
            </a:r>
          </a:p>
          <a:p>
            <a:r>
              <a:rPr lang="en-US"/>
              <a:t>	Prospect Hill</a:t>
            </a:r>
            <a:endParaRPr lang="en-US" dirty="0"/>
          </a:p>
        </p:txBody>
      </p:sp>
    </p:spTree>
    <p:extLst>
      <p:ext uri="{BB962C8B-B14F-4D97-AF65-F5344CB8AC3E}">
        <p14:creationId xmlns:p14="http://schemas.microsoft.com/office/powerpoint/2010/main" val="364257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blue pins&#10;&#10;AI-generated content may be incorrect.">
            <a:extLst>
              <a:ext uri="{FF2B5EF4-FFF2-40B4-BE49-F238E27FC236}">
                <a16:creationId xmlns:a16="http://schemas.microsoft.com/office/drawing/2014/main" id="{8CBF23D4-C95A-3F8A-69FC-FFF1C9878686}"/>
              </a:ext>
            </a:extLst>
          </p:cNvPr>
          <p:cNvPicPr>
            <a:picLocks noChangeAspect="1"/>
          </p:cNvPicPr>
          <p:nvPr/>
        </p:nvPicPr>
        <p:blipFill>
          <a:blip r:embed="rId2"/>
          <a:stretch>
            <a:fillRect/>
          </a:stretch>
        </p:blipFill>
        <p:spPr>
          <a:xfrm>
            <a:off x="1913640" y="1219805"/>
            <a:ext cx="8702673" cy="5439171"/>
          </a:xfrm>
          <a:prstGeom prst="rect">
            <a:avLst/>
          </a:prstGeom>
        </p:spPr>
      </p:pic>
      <p:sp>
        <p:nvSpPr>
          <p:cNvPr id="5" name="TextBox 4">
            <a:extLst>
              <a:ext uri="{FF2B5EF4-FFF2-40B4-BE49-F238E27FC236}">
                <a16:creationId xmlns:a16="http://schemas.microsoft.com/office/drawing/2014/main" id="{2D118768-BBF1-C291-E9FB-83C21E036494}"/>
              </a:ext>
            </a:extLst>
          </p:cNvPr>
          <p:cNvSpPr txBox="1"/>
          <p:nvPr/>
        </p:nvSpPr>
        <p:spPr>
          <a:xfrm>
            <a:off x="2168165" y="94268"/>
            <a:ext cx="7993930" cy="1015663"/>
          </a:xfrm>
          <a:prstGeom prst="rect">
            <a:avLst/>
          </a:prstGeom>
          <a:noFill/>
        </p:spPr>
        <p:txBody>
          <a:bodyPr wrap="square" rtlCol="0">
            <a:spAutoFit/>
          </a:bodyPr>
          <a:lstStyle/>
          <a:p>
            <a:pPr algn="ctr"/>
            <a:r>
              <a:rPr lang="en-US" sz="3200" b="1" dirty="0"/>
              <a:t>Memorializing the Enslaved in Arlington </a:t>
            </a:r>
          </a:p>
          <a:p>
            <a:pPr algn="ctr"/>
            <a:r>
              <a:rPr lang="en-US" sz="2800" b="1" dirty="0"/>
              <a:t>Interactive Map with Enslavement Locations</a:t>
            </a:r>
          </a:p>
        </p:txBody>
      </p:sp>
    </p:spTree>
    <p:extLst>
      <p:ext uri="{BB962C8B-B14F-4D97-AF65-F5344CB8AC3E}">
        <p14:creationId xmlns:p14="http://schemas.microsoft.com/office/powerpoint/2010/main" val="380192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0AADA5-15FC-96C9-F40E-D145C80E3235}"/>
              </a:ext>
            </a:extLst>
          </p:cNvPr>
          <p:cNvSpPr txBox="1"/>
          <p:nvPr/>
        </p:nvSpPr>
        <p:spPr>
          <a:xfrm>
            <a:off x="69010" y="60386"/>
            <a:ext cx="11872823" cy="1015663"/>
          </a:xfrm>
          <a:prstGeom prst="rect">
            <a:avLst/>
          </a:prstGeom>
          <a:noFill/>
        </p:spPr>
        <p:txBody>
          <a:bodyPr wrap="square" rtlCol="0">
            <a:spAutoFit/>
          </a:bodyPr>
          <a:lstStyle/>
          <a:p>
            <a:pPr algn="ctr"/>
            <a:r>
              <a:rPr lang="en-US" altLang="en-US" sz="3200" b="1" dirty="0">
                <a:ea typeface="Calibri" panose="020F0502020204030204" pitchFamily="34" charset="0"/>
                <a:cs typeface="Times New Roman" panose="02020603050405020304" pitchFamily="18" charset="0"/>
              </a:rPr>
              <a:t>Memorializing the Enslaved in Arlington</a:t>
            </a:r>
          </a:p>
          <a:p>
            <a:pPr algn="ctr"/>
            <a:r>
              <a:rPr lang="en-US" altLang="en-US" sz="2800" b="1" dirty="0">
                <a:ea typeface="Calibri" panose="020F0502020204030204" pitchFamily="34" charset="0"/>
                <a:cs typeface="Times New Roman" panose="02020603050405020304" pitchFamily="18" charset="0"/>
              </a:rPr>
              <a:t>The Memorials</a:t>
            </a:r>
          </a:p>
        </p:txBody>
      </p:sp>
      <p:pic>
        <p:nvPicPr>
          <p:cNvPr id="2" name="Picture 1" descr="Text&#10;&#10;Description automatically generated">
            <a:extLst>
              <a:ext uri="{FF2B5EF4-FFF2-40B4-BE49-F238E27FC236}">
                <a16:creationId xmlns:a16="http://schemas.microsoft.com/office/drawing/2014/main" id="{E9D0D7B5-E9A5-00AA-D332-8E12D6A05311}"/>
              </a:ext>
            </a:extLst>
          </p:cNvPr>
          <p:cNvPicPr>
            <a:picLocks noChangeAspect="1"/>
          </p:cNvPicPr>
          <p:nvPr/>
        </p:nvPicPr>
        <p:blipFill>
          <a:blip r:embed="rId2"/>
          <a:stretch>
            <a:fillRect/>
          </a:stretch>
        </p:blipFill>
        <p:spPr>
          <a:xfrm>
            <a:off x="845893" y="3632935"/>
            <a:ext cx="2695069" cy="2681639"/>
          </a:xfrm>
          <a:prstGeom prst="rect">
            <a:avLst/>
          </a:prstGeom>
        </p:spPr>
      </p:pic>
      <p:pic>
        <p:nvPicPr>
          <p:cNvPr id="5" name="Picture 4" descr="A cobblestone street with people walking on it&#10;&#10;Description automatically generated with low confidence">
            <a:extLst>
              <a:ext uri="{FF2B5EF4-FFF2-40B4-BE49-F238E27FC236}">
                <a16:creationId xmlns:a16="http://schemas.microsoft.com/office/drawing/2014/main" id="{ED0803FE-C90F-528C-D23B-A8B762AEDB17}"/>
              </a:ext>
            </a:extLst>
          </p:cNvPr>
          <p:cNvPicPr>
            <a:picLocks noChangeAspect="1"/>
          </p:cNvPicPr>
          <p:nvPr/>
        </p:nvPicPr>
        <p:blipFill>
          <a:blip r:embed="rId3"/>
          <a:stretch>
            <a:fillRect/>
          </a:stretch>
        </p:blipFill>
        <p:spPr>
          <a:xfrm>
            <a:off x="7912510" y="3671805"/>
            <a:ext cx="3515402" cy="2643364"/>
          </a:xfrm>
          <a:prstGeom prst="rect">
            <a:avLst/>
          </a:prstGeom>
        </p:spPr>
      </p:pic>
      <p:pic>
        <p:nvPicPr>
          <p:cNvPr id="9" name="Picture 8" descr="A picture containing building material, brick, paving&#10;&#10;Description automatically generated">
            <a:extLst>
              <a:ext uri="{FF2B5EF4-FFF2-40B4-BE49-F238E27FC236}">
                <a16:creationId xmlns:a16="http://schemas.microsoft.com/office/drawing/2014/main" id="{14F5FAFA-CAE1-5353-8387-13F74F964894}"/>
              </a:ext>
            </a:extLst>
          </p:cNvPr>
          <p:cNvPicPr>
            <a:picLocks noChangeAspect="1"/>
          </p:cNvPicPr>
          <p:nvPr/>
        </p:nvPicPr>
        <p:blipFill>
          <a:blip r:embed="rId4"/>
          <a:stretch>
            <a:fillRect/>
          </a:stretch>
        </p:blipFill>
        <p:spPr>
          <a:xfrm>
            <a:off x="4031706" y="3671805"/>
            <a:ext cx="3462916" cy="2603898"/>
          </a:xfrm>
          <a:prstGeom prst="rect">
            <a:avLst/>
          </a:prstGeom>
        </p:spPr>
      </p:pic>
      <p:sp>
        <p:nvSpPr>
          <p:cNvPr id="10" name="TextBox 9">
            <a:extLst>
              <a:ext uri="{FF2B5EF4-FFF2-40B4-BE49-F238E27FC236}">
                <a16:creationId xmlns:a16="http://schemas.microsoft.com/office/drawing/2014/main" id="{70E89AA0-8F9F-4C73-55E6-EAD7FB5E1916}"/>
              </a:ext>
            </a:extLst>
          </p:cNvPr>
          <p:cNvSpPr txBox="1"/>
          <p:nvPr/>
        </p:nvSpPr>
        <p:spPr>
          <a:xfrm>
            <a:off x="1500996" y="6314574"/>
            <a:ext cx="1468355" cy="369332"/>
          </a:xfrm>
          <a:prstGeom prst="rect">
            <a:avLst/>
          </a:prstGeom>
          <a:noFill/>
        </p:spPr>
        <p:txBody>
          <a:bodyPr wrap="square" rtlCol="0">
            <a:spAutoFit/>
          </a:bodyPr>
          <a:lstStyle/>
          <a:p>
            <a:r>
              <a:rPr lang="en-US" dirty="0"/>
              <a:t>Amsterdam</a:t>
            </a:r>
          </a:p>
        </p:txBody>
      </p:sp>
      <p:sp>
        <p:nvSpPr>
          <p:cNvPr id="11" name="TextBox 10">
            <a:extLst>
              <a:ext uri="{FF2B5EF4-FFF2-40B4-BE49-F238E27FC236}">
                <a16:creationId xmlns:a16="http://schemas.microsoft.com/office/drawing/2014/main" id="{D8152404-A3FD-1AB1-F27D-A860221C3C88}"/>
              </a:ext>
            </a:extLst>
          </p:cNvPr>
          <p:cNvSpPr txBox="1"/>
          <p:nvPr/>
        </p:nvSpPr>
        <p:spPr>
          <a:xfrm>
            <a:off x="5072332" y="6314574"/>
            <a:ext cx="819510" cy="369332"/>
          </a:xfrm>
          <a:prstGeom prst="rect">
            <a:avLst/>
          </a:prstGeom>
          <a:noFill/>
        </p:spPr>
        <p:txBody>
          <a:bodyPr wrap="square" rtlCol="0">
            <a:spAutoFit/>
          </a:bodyPr>
          <a:lstStyle/>
          <a:p>
            <a:pPr algn="ctr"/>
            <a:r>
              <a:rPr lang="en-US" dirty="0"/>
              <a:t>Rome</a:t>
            </a:r>
          </a:p>
        </p:txBody>
      </p:sp>
      <p:sp>
        <p:nvSpPr>
          <p:cNvPr id="12" name="TextBox 11">
            <a:extLst>
              <a:ext uri="{FF2B5EF4-FFF2-40B4-BE49-F238E27FC236}">
                <a16:creationId xmlns:a16="http://schemas.microsoft.com/office/drawing/2014/main" id="{57348C8E-6273-B68D-167F-9712047FFA2D}"/>
              </a:ext>
            </a:extLst>
          </p:cNvPr>
          <p:cNvSpPr txBox="1"/>
          <p:nvPr/>
        </p:nvSpPr>
        <p:spPr>
          <a:xfrm>
            <a:off x="9368287" y="6314573"/>
            <a:ext cx="750498" cy="369332"/>
          </a:xfrm>
          <a:prstGeom prst="rect">
            <a:avLst/>
          </a:prstGeom>
          <a:noFill/>
        </p:spPr>
        <p:txBody>
          <a:bodyPr wrap="square" rtlCol="0">
            <a:spAutoFit/>
          </a:bodyPr>
          <a:lstStyle/>
          <a:p>
            <a:pPr algn="ctr"/>
            <a:r>
              <a:rPr lang="en-US" dirty="0"/>
              <a:t>Berlin</a:t>
            </a:r>
          </a:p>
        </p:txBody>
      </p:sp>
      <p:sp>
        <p:nvSpPr>
          <p:cNvPr id="7" name="TextBox 6">
            <a:extLst>
              <a:ext uri="{FF2B5EF4-FFF2-40B4-BE49-F238E27FC236}">
                <a16:creationId xmlns:a16="http://schemas.microsoft.com/office/drawing/2014/main" id="{B65B2C08-057A-F22F-C166-475954E77469}"/>
              </a:ext>
            </a:extLst>
          </p:cNvPr>
          <p:cNvSpPr txBox="1"/>
          <p:nvPr/>
        </p:nvSpPr>
        <p:spPr>
          <a:xfrm>
            <a:off x="465826" y="1181819"/>
            <a:ext cx="8833449" cy="2246769"/>
          </a:xfrm>
          <a:prstGeom prst="rect">
            <a:avLst/>
          </a:prstGeom>
          <a:gradFill flip="none" rotWithShape="1">
            <a:gsLst>
              <a:gs pos="0">
                <a:schemeClr val="accent3">
                  <a:lumMod val="60000"/>
                  <a:lumOff val="40000"/>
                </a:schemeClr>
              </a:gs>
              <a:gs pos="35000">
                <a:schemeClr val="accent4">
                  <a:lumMod val="0"/>
                  <a:lumOff val="100000"/>
                </a:schemeClr>
              </a:gs>
              <a:gs pos="100000">
                <a:schemeClr val="accent2">
                  <a:lumMod val="20000"/>
                  <a:lumOff val="80000"/>
                </a:schemeClr>
              </a:gs>
            </a:gsLst>
            <a:path path="circle">
              <a:fillToRect l="50000" t="-80000" r="50000" b="180000"/>
            </a:path>
            <a:tileRect/>
          </a:gradFill>
        </p:spPr>
        <p:txBody>
          <a:bodyPr wrap="square" rtlCol="0">
            <a:spAutoFit/>
          </a:bodyPr>
          <a:lstStyle/>
          <a:p>
            <a:pPr eaLnBrk="0" fontAlgn="base" hangingPunct="0">
              <a:spcBef>
                <a:spcPct val="0"/>
              </a:spcBef>
              <a:spcAft>
                <a:spcPct val="0"/>
              </a:spcAft>
            </a:pPr>
            <a:r>
              <a:rPr lang="en-US" altLang="en-US" sz="2000" dirty="0">
                <a:ea typeface="Calibri" panose="020F0502020204030204" pitchFamily="34" charset="0"/>
                <a:cs typeface="Times New Roman" panose="02020603050405020304" pitchFamily="18" charset="0"/>
              </a:rPr>
              <a:t>6” Brass Memorial Plaques </a:t>
            </a:r>
          </a:p>
          <a:p>
            <a:pPr eaLnBrk="0" fontAlgn="base" hangingPunct="0">
              <a:spcBef>
                <a:spcPct val="0"/>
              </a:spcBef>
              <a:spcAft>
                <a:spcPct val="0"/>
              </a:spcAft>
            </a:pPr>
            <a:r>
              <a:rPr lang="en-US" altLang="en-US" sz="2000" dirty="0">
                <a:solidFill>
                  <a:srgbClr val="000000"/>
                </a:solidFill>
                <a:ea typeface="Calibri" panose="020F0502020204030204" pitchFamily="34" charset="0"/>
                <a:cs typeface="Times New Roman" panose="02020603050405020304" pitchFamily="18" charset="0"/>
              </a:rPr>
              <a:t>     -   </a:t>
            </a:r>
            <a:r>
              <a:rPr lang="en-US" altLang="en-US" sz="2000" dirty="0">
                <a:solidFill>
                  <a:srgbClr val="000000"/>
                </a:solidFill>
                <a:ea typeface="Calibri" panose="020F0502020204030204" pitchFamily="34" charset="0"/>
                <a:cs typeface="Arial"/>
              </a:rPr>
              <a:t>Highlight, </a:t>
            </a:r>
            <a:r>
              <a:rPr lang="en-US" altLang="en-US" sz="2000" dirty="0">
                <a:ea typeface="Calibri" panose="020F0502020204030204" pitchFamily="34" charset="0"/>
                <a:cs typeface="Arial"/>
              </a:rPr>
              <a:t>when possible, </a:t>
            </a:r>
            <a:r>
              <a:rPr lang="en-US" altLang="en-US" sz="2000" dirty="0">
                <a:solidFill>
                  <a:srgbClr val="000000"/>
                </a:solidFill>
                <a:ea typeface="Calibri" panose="020F0502020204030204" pitchFamily="34" charset="0"/>
                <a:cs typeface="Arial"/>
              </a:rPr>
              <a:t>the name</a:t>
            </a:r>
            <a:r>
              <a:rPr kumimoji="0" lang="en-US" altLang="en-US" sz="2000" b="0" i="0" u="none" strike="noStrike" cap="none" normalizeH="0" baseline="0" dirty="0">
                <a:ln>
                  <a:noFill/>
                </a:ln>
                <a:solidFill>
                  <a:srgbClr val="000000"/>
                </a:solidFill>
                <a:effectLst/>
                <a:ea typeface="Calibri" panose="020F0502020204030204" pitchFamily="34" charset="0"/>
                <a:cs typeface="Arial"/>
              </a:rPr>
              <a:t> of enslaved </a:t>
            </a:r>
            <a:r>
              <a:rPr lang="en-US" altLang="en-US" sz="2000" dirty="0">
                <a:solidFill>
                  <a:srgbClr val="000000"/>
                </a:solidFill>
                <a:ea typeface="Calibri" panose="020F0502020204030204" pitchFamily="34" charset="0"/>
                <a:cs typeface="Arial"/>
              </a:rPr>
              <a:t>individual and birth</a:t>
            </a:r>
            <a:r>
              <a:rPr kumimoji="0" lang="en-US" altLang="en-US" sz="2000" b="0" i="0" u="none" strike="noStrike" cap="none" normalizeH="0" baseline="0" dirty="0">
                <a:ln>
                  <a:noFill/>
                </a:ln>
                <a:solidFill>
                  <a:srgbClr val="000000"/>
                </a:solidFill>
                <a:effectLst/>
                <a:ea typeface="Calibri" panose="020F0502020204030204" pitchFamily="34" charset="0"/>
                <a:cs typeface="Arial"/>
              </a:rPr>
              <a:t> and death     	dates </a:t>
            </a:r>
            <a:endParaRPr lang="en-US" sz="2000" dirty="0">
              <a:cs typeface="Calibri" panose="020F0502020204030204"/>
            </a:endParaRPr>
          </a:p>
          <a:p>
            <a:pPr marR="0" lvl="0" algn="l" defTabSz="914400" rtl="0" eaLnBrk="0" fontAlgn="base" latinLnBrk="0" hangingPunct="0">
              <a:lnSpc>
                <a:spcPct val="100000"/>
              </a:lnSpc>
              <a:spcBef>
                <a:spcPct val="0"/>
              </a:spcBef>
              <a:spcAft>
                <a:spcPct val="0"/>
              </a:spcAft>
              <a:buClrTx/>
              <a:buSzTx/>
              <a:tabLst/>
            </a:pPr>
            <a:r>
              <a:rPr lang="en-US" altLang="en-US" sz="2000" dirty="0">
                <a:solidFill>
                  <a:srgbClr val="000000"/>
                </a:solidFill>
                <a:ea typeface="Calibri" panose="020F0502020204030204" pitchFamily="34" charset="0"/>
                <a:cs typeface="Arial" panose="020B0604020202020204" pitchFamily="34" charset="0"/>
              </a:rPr>
              <a:t>     -   Powerful reminders that slavery occurred in our own neighborhoods</a:t>
            </a:r>
            <a:endParaRPr lang="en-US" altLang="en-US" sz="2000" b="1" dirty="0">
              <a:ea typeface="Calibri" panose="020F0502020204030204" pitchFamily="34" charset="0"/>
              <a:cs typeface="Times New Roman" panose="02020603050405020304" pitchFamily="18" charset="0"/>
            </a:endParaRPr>
          </a:p>
          <a:p>
            <a:endParaRPr lang="en-US" altLang="en-US" sz="2000" b="1" dirty="0">
              <a:ea typeface="Calibri" panose="020F0502020204030204" pitchFamily="34" charset="0"/>
              <a:cs typeface="Times New Roman" panose="02020603050405020304" pitchFamily="18" charset="0"/>
            </a:endParaRPr>
          </a:p>
          <a:p>
            <a:r>
              <a:rPr lang="en-US" altLang="en-US" sz="2000" dirty="0">
                <a:ea typeface="Calibri" panose="020F0502020204030204" pitchFamily="34" charset="0"/>
                <a:cs typeface="Times New Roman" panose="02020603050405020304" pitchFamily="18" charset="0"/>
              </a:rPr>
              <a:t>Modeled after Europe’s </a:t>
            </a:r>
            <a:r>
              <a:rPr kumimoji="0" lang="en-US" altLang="en-US" sz="2000" i="1" u="none" strike="noStrike" cap="none" normalizeH="0" baseline="0" dirty="0">
                <a:ln>
                  <a:noFill/>
                </a:ln>
                <a:effectLst/>
                <a:ea typeface="Calibri" panose="020F0502020204030204" pitchFamily="34" charset="0"/>
                <a:cs typeface="Times New Roman" panose="02020603050405020304" pitchFamily="18" charset="0"/>
              </a:rPr>
              <a:t>Stolpersteine</a:t>
            </a:r>
            <a:r>
              <a:rPr kumimoji="0" lang="en-US" altLang="en-US" sz="2000" i="0" u="none" strike="noStrike" cap="none" normalizeH="0" baseline="0" dirty="0">
                <a:ln>
                  <a:noFill/>
                </a:ln>
                <a:effectLst/>
                <a:ea typeface="Calibri" panose="020F0502020204030204" pitchFamily="34" charset="0"/>
                <a:cs typeface="Times New Roman" panose="02020603050405020304" pitchFamily="18" charset="0"/>
              </a:rPr>
              <a:t> or Stumbling Stones </a:t>
            </a:r>
            <a:r>
              <a:rPr lang="en-US" altLang="en-US" sz="2000" dirty="0">
                <a:ea typeface="Calibri" panose="020F0502020204030204" pitchFamily="34" charset="0"/>
                <a:cs typeface="Times New Roman" panose="02020603050405020304" pitchFamily="18" charset="0"/>
              </a:rPr>
              <a:t>honoring </a:t>
            </a:r>
            <a:r>
              <a:rPr kumimoji="0" lang="en-US" altLang="en-US" sz="2000" i="0" u="none" strike="noStrike" cap="none" normalizeH="0" baseline="0" dirty="0">
                <a:ln>
                  <a:noFill/>
                </a:ln>
                <a:effectLst/>
                <a:ea typeface="Calibri" panose="020F0502020204030204" pitchFamily="34" charset="0"/>
                <a:cs typeface="Times New Roman" panose="02020603050405020304" pitchFamily="18" charset="0"/>
              </a:rPr>
              <a:t>victims of the Holocaust; m</a:t>
            </a:r>
            <a:r>
              <a:rPr lang="en-US" sz="2000" dirty="0">
                <a:ea typeface="Calibri" panose="020F0502020204030204" pitchFamily="34" charset="0"/>
                <a:cs typeface="Times New Roman" panose="02020603050405020304" pitchFamily="18" charset="0"/>
              </a:rPr>
              <a:t>ore than </a:t>
            </a:r>
            <a:r>
              <a:rPr lang="en-US" sz="2000" dirty="0">
                <a:cs typeface="Times New Roman" panose="02020603050405020304" pitchFamily="18" charset="0"/>
              </a:rPr>
              <a:t>114,000 can be found throughout Europe</a:t>
            </a:r>
            <a:endParaRPr lang="en-US" sz="2000" dirty="0"/>
          </a:p>
        </p:txBody>
      </p:sp>
      <p:pic>
        <p:nvPicPr>
          <p:cNvPr id="14" name="Picture 13" descr="A close-up of a plaque&#10;&#10;Description automatically generated">
            <a:extLst>
              <a:ext uri="{FF2B5EF4-FFF2-40B4-BE49-F238E27FC236}">
                <a16:creationId xmlns:a16="http://schemas.microsoft.com/office/drawing/2014/main" id="{CE5FC8B5-BBEE-5F8A-4539-560006424AAA}"/>
              </a:ext>
            </a:extLst>
          </p:cNvPr>
          <p:cNvPicPr>
            <a:picLocks noChangeAspect="1"/>
          </p:cNvPicPr>
          <p:nvPr/>
        </p:nvPicPr>
        <p:blipFill>
          <a:blip r:embed="rId5"/>
          <a:stretch>
            <a:fillRect/>
          </a:stretch>
        </p:blipFill>
        <p:spPr>
          <a:xfrm>
            <a:off x="9299275" y="1181818"/>
            <a:ext cx="2696994" cy="2246769"/>
          </a:xfrm>
          <a:prstGeom prst="rect">
            <a:avLst/>
          </a:prstGeom>
        </p:spPr>
      </p:pic>
    </p:spTree>
    <p:extLst>
      <p:ext uri="{BB962C8B-B14F-4D97-AF65-F5344CB8AC3E}">
        <p14:creationId xmlns:p14="http://schemas.microsoft.com/office/powerpoint/2010/main" val="352299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35000">
              <a:schemeClr val="accent4">
                <a:lumMod val="0"/>
                <a:lumOff val="100000"/>
              </a:schemeClr>
            </a:gs>
            <a:gs pos="100000">
              <a:schemeClr val="accent1">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B4AF1-8816-6ACB-BC42-26EE19D8E040}"/>
              </a:ext>
            </a:extLst>
          </p:cNvPr>
          <p:cNvSpPr txBox="1"/>
          <p:nvPr/>
        </p:nvSpPr>
        <p:spPr>
          <a:xfrm>
            <a:off x="0" y="651236"/>
            <a:ext cx="12192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AHS/Arlington County Stumbling Stones Agreement</a:t>
            </a:r>
            <a:endParaRPr lang="en-US" altLang="en-US" sz="2800" b="1" i="1"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A673AFE-E6AD-3D28-5445-0B919810EDC9}"/>
              </a:ext>
            </a:extLst>
          </p:cNvPr>
          <p:cNvSpPr txBox="1"/>
          <p:nvPr/>
        </p:nvSpPr>
        <p:spPr>
          <a:xfrm>
            <a:off x="905774" y="1697676"/>
            <a:ext cx="10973299" cy="3693319"/>
          </a:xfrm>
          <a:prstGeom prst="rect">
            <a:avLst/>
          </a:prstGeom>
          <a:noFill/>
        </p:spPr>
        <p:txBody>
          <a:bodyPr wrap="square" lIns="91440" tIns="45720" rIns="91440" bIns="4572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7/2/24 Memorandum of Agreement</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b="1" dirty="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en-US" dirty="0">
                <a:ea typeface="Calibri" panose="020F0502020204030204" pitchFamily="34" charset="0"/>
                <a:cs typeface="Times New Roman" panose="02020603050405020304" pitchFamily="18" charset="0"/>
              </a:rPr>
              <a:t>AHS shall:</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a:rPr>
              <a:t>Produce 6” round non-skid bronze plaques for installation in sidewalk</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Obtain permits if needed </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Provide list of proposed locations and plaque text</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Collaborate with County DES on details and specifications for installation</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Retain ownership and maintain plaques</a:t>
            </a:r>
          </a:p>
          <a:p>
            <a:pPr marL="342900" indent="-342900" eaLnBrk="0" fontAlgn="base" hangingPunct="0">
              <a:spcBef>
                <a:spcPct val="0"/>
              </a:spcBef>
              <a:spcAft>
                <a:spcPct val="0"/>
              </a:spcAft>
              <a:buFont typeface="+mj-lt"/>
              <a:buAutoNum type="arabicPeriod"/>
            </a:pPr>
            <a:endParaRPr lang="en-US" altLang="en-US" dirty="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en-US" dirty="0">
                <a:ea typeface="Calibri" panose="020F0502020204030204" pitchFamily="34" charset="0"/>
                <a:cs typeface="Times New Roman" panose="02020603050405020304" pitchFamily="18" charset="0"/>
              </a:rPr>
              <a:t>The County shall: </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Review, permit and install the plaques</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panose="02020603050405020304" pitchFamily="18" charset="0"/>
              </a:rPr>
              <a:t>Assist in replacement</a:t>
            </a:r>
          </a:p>
          <a:p>
            <a:pPr marL="800100" lvl="1" indent="-342900" eaLnBrk="0" fontAlgn="base" hangingPunct="0">
              <a:spcBef>
                <a:spcPct val="0"/>
              </a:spcBef>
              <a:spcAft>
                <a:spcPct val="0"/>
              </a:spcAft>
              <a:buFont typeface="+mj-lt"/>
              <a:buAutoNum type="arabicPeriod"/>
            </a:pPr>
            <a:r>
              <a:rPr lang="en-US" altLang="en-US" dirty="0">
                <a:ea typeface="Calibri" panose="020F0502020204030204" pitchFamily="34" charset="0"/>
                <a:cs typeface="Times New Roman"/>
              </a:rPr>
              <a:t>Establish a GIS layer to identify installation locations</a:t>
            </a:r>
            <a:endParaRPr lang="en-US" altLang="en-US" dirty="0">
              <a:ea typeface="Calibri" panose="020F0502020204030204" pitchFamily="34" charset="0"/>
              <a:cs typeface="Times New Roman" panose="02020603050405020304" pitchFamily="18" charset="0"/>
            </a:endParaRPr>
          </a:p>
        </p:txBody>
      </p:sp>
      <p:pic>
        <p:nvPicPr>
          <p:cNvPr id="4" name="Picture 3" descr="A computer screen shot of a circular object">
            <a:extLst>
              <a:ext uri="{FF2B5EF4-FFF2-40B4-BE49-F238E27FC236}">
                <a16:creationId xmlns:a16="http://schemas.microsoft.com/office/drawing/2014/main" id="{5F33E9D1-709E-10E3-AAD7-0AA99CAEFE3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89" b="81556" l="39792" r="84375">
                        <a14:foregroundMark x1="47569" y1="31444" x2="53264" y2="26333"/>
                        <a14:foregroundMark x1="53264" y1="26333" x2="59583" y2="25889"/>
                        <a14:foregroundMark x1="59583" y1="25889" x2="73472" y2="36889"/>
                        <a14:foregroundMark x1="73472" y1="36889" x2="74618" y2="59444"/>
                        <a14:foregroundMark x1="74618" y1="59444" x2="71979" y2="68944"/>
                        <a14:foregroundMark x1="71979" y1="68944" x2="66389" y2="78167"/>
                        <a14:foregroundMark x1="66389" y1="78167" x2="60208" y2="82556"/>
                        <a14:foregroundMark x1="60208" y1="82556" x2="52917" y2="81278"/>
                        <a14:foregroundMark x1="52917" y1="81278" x2="46424" y2="76389"/>
                        <a14:foregroundMark x1="46424" y1="76389" x2="41250" y2="67167"/>
                        <a14:foregroundMark x1="41250" y1="67167" x2="39583" y2="57278"/>
                        <a14:foregroundMark x1="39583" y1="57278" x2="39792" y2="47333"/>
                        <a14:foregroundMark x1="39792" y1="47333" x2="46979" y2="30944"/>
                        <a14:foregroundMark x1="46979" y1="30944" x2="53819" y2="27333"/>
                        <a14:foregroundMark x1="53819" y1="27333" x2="62708" y2="27778"/>
                        <a14:foregroundMark x1="62708" y1="27778" x2="70069" y2="33111"/>
                        <a14:foregroundMark x1="70069" y1="33111" x2="70347" y2="34889"/>
                        <a14:foregroundMark x1="67743" y1="31722" x2="74167" y2="47333"/>
                        <a14:foregroundMark x1="74167" y1="45167" x2="74167" y2="45167"/>
                        <a14:foregroundMark x1="52639" y1="81556" x2="63125" y2="45889"/>
                        <a14:foregroundMark x1="63125" y1="45889" x2="61701" y2="35222"/>
                        <a14:foregroundMark x1="61701" y1="35222" x2="54549" y2="34556"/>
                        <a14:foregroundMark x1="54549" y1="34556" x2="49653" y2="52500"/>
                        <a14:foregroundMark x1="49653" y1="52500" x2="51250" y2="65111"/>
                        <a14:foregroundMark x1="51250" y1="65111" x2="55937" y2="76444"/>
                        <a14:foregroundMark x1="55937" y1="76444" x2="63125" y2="76722"/>
                        <a14:foregroundMark x1="63125" y1="76722" x2="69201" y2="66444"/>
                        <a14:foregroundMark x1="69201" y1="66444" x2="71667" y2="54500"/>
                        <a14:foregroundMark x1="71667" y1="54500" x2="69549" y2="42833"/>
                        <a14:foregroundMark x1="69549" y1="42833" x2="63507" y2="36278"/>
                        <a14:foregroundMark x1="63507" y1="36278" x2="55486" y2="36222"/>
                        <a14:foregroundMark x1="55486" y1="36222" x2="48056" y2="41278"/>
                        <a14:foregroundMark x1="48056" y1="41278" x2="43090" y2="51722"/>
                        <a14:foregroundMark x1="43090" y1="51722" x2="47431" y2="70111"/>
                        <a14:foregroundMark x1="47431" y1="70111" x2="53472" y2="72500"/>
                        <a14:foregroundMark x1="53472" y1="72500" x2="65139" y2="62167"/>
                        <a14:foregroundMark x1="65139" y1="62167" x2="65000" y2="46333"/>
                        <a14:foregroundMark x1="65000" y1="46333" x2="60799" y2="36889"/>
                        <a14:foregroundMark x1="60799" y1="36889" x2="52917" y2="33722"/>
                        <a14:foregroundMark x1="52917" y1="33722" x2="46215" y2="37389"/>
                        <a14:foregroundMark x1="46215" y1="37389" x2="43924" y2="42722"/>
                        <a14:backgroundMark x1="38125" y1="21667" x2="70104" y2="19500"/>
                        <a14:backgroundMark x1="70104" y1="19500" x2="77674" y2="19556"/>
                        <a14:backgroundMark x1="77674" y1="19556" x2="83924" y2="22778"/>
                        <a14:backgroundMark x1="83924" y1="22778" x2="85139" y2="45611"/>
                        <a14:backgroundMark x1="85139" y1="45611" x2="82257" y2="64444"/>
                        <a14:backgroundMark x1="82257" y1="64444" x2="78576" y2="74056"/>
                        <a14:backgroundMark x1="78576" y1="74056" x2="72847" y2="81444"/>
                        <a14:backgroundMark x1="72847" y1="81444" x2="50972" y2="85222"/>
                        <a14:backgroundMark x1="50972" y1="85222" x2="41701" y2="83889"/>
                        <a14:backgroundMark x1="41701" y1="83889" x2="35694" y2="71778"/>
                        <a14:backgroundMark x1="35694" y1="71778" x2="36042" y2="25833"/>
                        <a14:backgroundMark x1="36042" y1="25833" x2="37639" y2="15056"/>
                      </a14:backgroundRemoval>
                    </a14:imgEffect>
                  </a14:imgLayer>
                </a14:imgProps>
              </a:ext>
            </a:extLst>
          </a:blip>
          <a:srcRect l="2356" r="-2" b="-2"/>
          <a:stretch/>
        </p:blipFill>
        <p:spPr>
          <a:xfrm>
            <a:off x="4815240" y="2485633"/>
            <a:ext cx="8609212" cy="509829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8" name="TextBox 7">
            <a:extLst>
              <a:ext uri="{FF2B5EF4-FFF2-40B4-BE49-F238E27FC236}">
                <a16:creationId xmlns:a16="http://schemas.microsoft.com/office/drawing/2014/main" id="{4A4694EC-E796-B52F-6330-096F73755244}"/>
              </a:ext>
            </a:extLst>
          </p:cNvPr>
          <p:cNvSpPr txBox="1"/>
          <p:nvPr/>
        </p:nvSpPr>
        <p:spPr>
          <a:xfrm>
            <a:off x="0" y="128016"/>
            <a:ext cx="12192000" cy="584775"/>
          </a:xfrm>
          <a:prstGeom prst="rect">
            <a:avLst/>
          </a:prstGeom>
          <a:noFill/>
        </p:spPr>
        <p:txBody>
          <a:bodyPr wrap="square" rtlCol="0">
            <a:spAutoFit/>
          </a:bodyPr>
          <a:lstStyle/>
          <a:p>
            <a:pPr algn="ctr"/>
            <a:r>
              <a:rPr lang="en-US" sz="2000" b="1" dirty="0"/>
              <a:t>       </a:t>
            </a:r>
            <a:r>
              <a:rPr lang="en-US" sz="3200" b="1" dirty="0"/>
              <a:t>Memorializing the Enslaved in Arlington</a:t>
            </a:r>
          </a:p>
        </p:txBody>
      </p:sp>
    </p:spTree>
    <p:extLst>
      <p:ext uri="{BB962C8B-B14F-4D97-AF65-F5344CB8AC3E}">
        <p14:creationId xmlns:p14="http://schemas.microsoft.com/office/powerpoint/2010/main" val="323985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7DF8D6A-5457-BB5E-0DE6-228197261CA1}"/>
              </a:ext>
            </a:extLst>
          </p:cNvPr>
          <p:cNvSpPr txBox="1"/>
          <p:nvPr/>
        </p:nvSpPr>
        <p:spPr>
          <a:xfrm>
            <a:off x="511692" y="591800"/>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            </a:t>
            </a:r>
          </a:p>
          <a:p>
            <a:pPr algn="r">
              <a:lnSpc>
                <a:spcPct val="90000"/>
              </a:lnSpc>
              <a:spcBef>
                <a:spcPct val="0"/>
              </a:spcBef>
              <a:spcAft>
                <a:spcPts val="600"/>
              </a:spcAft>
            </a:pPr>
            <a:r>
              <a:rPr lang="en-US" sz="4000" kern="1200" dirty="0">
                <a:solidFill>
                  <a:srgbClr val="FFFFFF"/>
                </a:solidFill>
                <a:latin typeface="+mj-lt"/>
                <a:ea typeface="+mj-ea"/>
                <a:cs typeface="+mj-cs"/>
              </a:rPr>
              <a:t>   </a:t>
            </a:r>
          </a:p>
          <a:p>
            <a:pPr algn="r">
              <a:lnSpc>
                <a:spcPct val="90000"/>
              </a:lnSpc>
              <a:spcBef>
                <a:spcPct val="0"/>
              </a:spcBef>
              <a:spcAft>
                <a:spcPts val="600"/>
              </a:spcAft>
            </a:pPr>
            <a:r>
              <a:rPr lang="en-US" sz="4000" kern="1200" dirty="0">
                <a:solidFill>
                  <a:srgbClr val="FFFFFF"/>
                </a:solidFill>
                <a:latin typeface="+mj-lt"/>
                <a:ea typeface="+mj-ea"/>
                <a:cs typeface="+mj-cs"/>
              </a:rPr>
              <a:t>	</a:t>
            </a:r>
          </a:p>
        </p:txBody>
      </p:sp>
      <p:sp>
        <p:nvSpPr>
          <p:cNvPr id="3" name="TextBox 2">
            <a:extLst>
              <a:ext uri="{FF2B5EF4-FFF2-40B4-BE49-F238E27FC236}">
                <a16:creationId xmlns:a16="http://schemas.microsoft.com/office/drawing/2014/main" id="{11B4E0D5-E339-4163-A691-E09FDCC4C0FC}"/>
              </a:ext>
            </a:extLst>
          </p:cNvPr>
          <p:cNvSpPr txBox="1"/>
          <p:nvPr/>
        </p:nvSpPr>
        <p:spPr>
          <a:xfrm>
            <a:off x="8154168" y="3034748"/>
            <a:ext cx="3211438" cy="316077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endParaRPr lang="en-US" sz="2000" dirty="0"/>
          </a:p>
        </p:txBody>
      </p:sp>
      <p:sp>
        <p:nvSpPr>
          <p:cNvPr id="5" name="TextBox 4">
            <a:extLst>
              <a:ext uri="{FF2B5EF4-FFF2-40B4-BE49-F238E27FC236}">
                <a16:creationId xmlns:a16="http://schemas.microsoft.com/office/drawing/2014/main" id="{20EB5935-42D7-0821-0975-4E32A19FF883}"/>
              </a:ext>
            </a:extLst>
          </p:cNvPr>
          <p:cNvSpPr txBox="1"/>
          <p:nvPr/>
        </p:nvSpPr>
        <p:spPr>
          <a:xfrm>
            <a:off x="112143" y="1032045"/>
            <a:ext cx="3836908" cy="3200876"/>
          </a:xfrm>
          <a:prstGeom prst="rect">
            <a:avLst/>
          </a:prstGeom>
          <a:noFill/>
        </p:spPr>
        <p:txBody>
          <a:bodyPr wrap="square">
            <a:spAutoFit/>
          </a:bodyPr>
          <a:lstStyle/>
          <a:p>
            <a:r>
              <a:rPr lang="en-US" sz="3000" b="1" dirty="0">
                <a:solidFill>
                  <a:srgbClr val="FFFFFF"/>
                </a:solidFill>
                <a:latin typeface="+mj-lt"/>
                <a:ea typeface="+mj-ea"/>
                <a:cs typeface="+mj-cs"/>
              </a:rPr>
              <a:t>2025</a:t>
            </a:r>
            <a:r>
              <a:rPr lang="en-US" sz="3200" dirty="0">
                <a:solidFill>
                  <a:srgbClr val="FFFFFF"/>
                </a:solidFill>
                <a:latin typeface="+mj-lt"/>
                <a:ea typeface="+mj-ea"/>
                <a:cs typeface="+mj-cs"/>
              </a:rPr>
              <a:t> </a:t>
            </a:r>
          </a:p>
          <a:p>
            <a:r>
              <a:rPr lang="en-US" sz="3000" dirty="0">
                <a:solidFill>
                  <a:srgbClr val="FFFFFF"/>
                </a:solidFill>
                <a:latin typeface="+mj-lt"/>
                <a:ea typeface="+mj-ea"/>
                <a:cs typeface="+mj-cs"/>
              </a:rPr>
              <a:t>28 Stones, 12 Locations</a:t>
            </a:r>
            <a:endParaRPr lang="en-US" sz="3000" kern="1200" dirty="0">
              <a:solidFill>
                <a:srgbClr val="FFFFFF"/>
              </a:solidFill>
              <a:latin typeface="+mj-lt"/>
              <a:ea typeface="+mj-ea"/>
              <a:cs typeface="+mj-cs"/>
            </a:endParaRPr>
          </a:p>
          <a:p>
            <a:endParaRPr lang="en-US" sz="3200" dirty="0">
              <a:solidFill>
                <a:srgbClr val="FFFFFF"/>
              </a:solidFill>
              <a:latin typeface="+mj-lt"/>
              <a:ea typeface="+mj-ea"/>
              <a:cs typeface="+mj-cs"/>
            </a:endParaRPr>
          </a:p>
          <a:p>
            <a:r>
              <a:rPr lang="en-US" sz="3000" b="1" dirty="0">
                <a:solidFill>
                  <a:srgbClr val="FFFFFF"/>
                </a:solidFill>
                <a:latin typeface="+mj-lt"/>
                <a:ea typeface="+mj-ea"/>
                <a:cs typeface="+mj-cs"/>
              </a:rPr>
              <a:t>2026</a:t>
            </a:r>
          </a:p>
          <a:p>
            <a:r>
              <a:rPr lang="en-US" sz="3000" dirty="0">
                <a:solidFill>
                  <a:srgbClr val="FFFFFF"/>
                </a:solidFill>
                <a:latin typeface="+mj-lt"/>
                <a:ea typeface="+mj-ea"/>
                <a:cs typeface="+mj-cs"/>
              </a:rPr>
              <a:t>Phase I (Spring)</a:t>
            </a:r>
          </a:p>
          <a:p>
            <a:r>
              <a:rPr lang="en-US" sz="3000" dirty="0">
                <a:solidFill>
                  <a:srgbClr val="FFFFFF"/>
                </a:solidFill>
                <a:latin typeface="+mj-lt"/>
                <a:ea typeface="+mj-ea"/>
                <a:cs typeface="+mj-cs"/>
              </a:rPr>
              <a:t>18 Stones, 7 Locations</a:t>
            </a:r>
          </a:p>
          <a:p>
            <a:r>
              <a:rPr lang="en-US" sz="1800" kern="1200" dirty="0">
                <a:solidFill>
                  <a:srgbClr val="FFFFFF"/>
                </a:solidFill>
                <a:latin typeface="+mj-lt"/>
                <a:ea typeface="+mj-ea"/>
                <a:cs typeface="+mj-cs"/>
              </a:rPr>
              <a:t>	</a:t>
            </a:r>
            <a:endParaRPr lang="en-US" dirty="0"/>
          </a:p>
        </p:txBody>
      </p:sp>
      <p:sp>
        <p:nvSpPr>
          <p:cNvPr id="11" name="TextBox 10">
            <a:extLst>
              <a:ext uri="{FF2B5EF4-FFF2-40B4-BE49-F238E27FC236}">
                <a16:creationId xmlns:a16="http://schemas.microsoft.com/office/drawing/2014/main" id="{853EA682-5FE9-D754-BE8D-FD883DE508B2}"/>
              </a:ext>
            </a:extLst>
          </p:cNvPr>
          <p:cNvSpPr txBox="1"/>
          <p:nvPr/>
        </p:nvSpPr>
        <p:spPr>
          <a:xfrm flipH="1">
            <a:off x="8709284" y="1082123"/>
            <a:ext cx="3616519" cy="5592749"/>
          </a:xfrm>
          <a:prstGeom prst="rect">
            <a:avLst/>
          </a:prstGeom>
          <a:noFill/>
        </p:spPr>
        <p:txBody>
          <a:bodyPr wrap="square" lIns="91440" tIns="45720" rIns="91440" bIns="45720" rtlCol="0" anchor="t">
            <a:spAutoFit/>
          </a:bodyPr>
          <a:lstStyle/>
          <a:p>
            <a:pPr marR="0">
              <a:lnSpc>
                <a:spcPct val="115000"/>
              </a:lnSpc>
              <a:spcBef>
                <a:spcPts val="0"/>
              </a:spcBef>
              <a:spcAft>
                <a:spcPts val="0"/>
              </a:spcAft>
            </a:pPr>
            <a:endParaRPr lang="en-US" kern="100" dirty="0">
              <a:latin typeface="Arial" panose="020B0604020202020204" pitchFamily="34" charset="0"/>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0"/>
              </a:spcAft>
              <a:buClrTx/>
              <a:buSzTx/>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3.   Bluemont (St. Anne’s)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Lidia &amp; Henry Speaks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enslaved by Richard Southern</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0"/>
              </a:spcAf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4.    Fairlington                     </a:t>
            </a:r>
          </a:p>
          <a:p>
            <a:pPr marR="0">
              <a:lnSpc>
                <a:spcPct val="115000"/>
              </a:lnSpc>
              <a:spcBef>
                <a:spcPts val="0"/>
              </a:spcBef>
              <a:spcAft>
                <a:spcPts val="0"/>
              </a:spcAft>
            </a:pPr>
            <a:r>
              <a:rPr lang="en-US" sz="1400" kern="100" dirty="0">
                <a:latin typeface="Arial" panose="020B0604020202020204" pitchFamily="34" charset="0"/>
                <a:ea typeface="Aptos" panose="020B0004020202020204" pitchFamily="34" charset="0"/>
                <a:cs typeface="Times New Roman" panose="02020603050405020304" pitchFamily="18" charset="0"/>
              </a:rPr>
              <a:t>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Harry &amp; Milley</a:t>
            </a:r>
          </a:p>
          <a:p>
            <a:pPr marR="0">
              <a:lnSpc>
                <a:spcPct val="115000"/>
              </a:lnSpc>
              <a:spcBef>
                <a:spcPts val="0"/>
              </a:spcBef>
              <a:spcAft>
                <a:spcPts val="0"/>
              </a:spcAft>
            </a:pPr>
            <a:r>
              <a:rPr lang="en-US" sz="1400" kern="100" dirty="0">
                <a:latin typeface="Arial" panose="020B0604020202020204" pitchFamily="34" charset="0"/>
                <a:ea typeface="Aptos" panose="020B0004020202020204" pitchFamily="34" charset="0"/>
                <a:cs typeface="Times New Roman" panose="02020603050405020304" pitchFamily="18" charset="0"/>
              </a:rPr>
              <a:t>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enslaved by John Carlyle</a:t>
            </a:r>
          </a:p>
          <a:p>
            <a:pPr marR="0">
              <a:lnSpc>
                <a:spcPct val="115000"/>
              </a:lnSpc>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AutoNum type="arabicPeriod" startAt="5"/>
            </a:pPr>
            <a:r>
              <a:rPr lang="en-US" sz="1400" kern="100" dirty="0">
                <a:latin typeface="Arial" panose="020B0604020202020204" pitchFamily="34" charset="0"/>
                <a:ea typeface="Aptos" panose="020B0004020202020204" pitchFamily="34" charset="0"/>
                <a:cs typeface="Times New Roman" panose="02020603050405020304" pitchFamily="18" charset="0"/>
              </a:rPr>
              <a:t>Waverly Hills </a:t>
            </a:r>
          </a:p>
          <a:p>
            <a:pPr marR="0" lvl="0">
              <a:lnSpc>
                <a:spcPct val="115000"/>
              </a:lnSpc>
              <a:spcBef>
                <a:spcPts val="0"/>
              </a:spcBef>
              <a:spcAft>
                <a:spcPts val="0"/>
              </a:spcAft>
            </a:pPr>
            <a:r>
              <a:rPr lang="en-US" sz="1400" kern="100" dirty="0">
                <a:latin typeface="Arial" panose="020B0604020202020204" pitchFamily="34" charset="0"/>
                <a:ea typeface="Aptos" panose="020B0004020202020204" pitchFamily="34" charset="0"/>
                <a:cs typeface="Times New Roman" panose="02020603050405020304" pitchFamily="18" charset="0"/>
              </a:rPr>
              <a:t>        </a:t>
            </a:r>
            <a:r>
              <a:rPr lang="en-US" sz="1400" kern="100" dirty="0">
                <a:latin typeface="Arial"/>
                <a:ea typeface="Aptos" panose="020B0004020202020204" pitchFamily="34" charset="0"/>
                <a:cs typeface="Times New Roman"/>
              </a:rPr>
              <a:t>Abraham &amp; Moll</a:t>
            </a:r>
            <a:endParaRPr lang="en-US" sz="1400" kern="100" dirty="0">
              <a:effectLst/>
              <a:latin typeface="Arial"/>
              <a:ea typeface="Aptos" panose="020B0004020202020204" pitchFamily="34" charset="0"/>
              <a:cs typeface="Times New Roman"/>
            </a:endParaRPr>
          </a:p>
          <a:p>
            <a:pPr marL="0" marR="0">
              <a:lnSpc>
                <a:spcPct val="115000"/>
              </a:lnSpc>
              <a:spcBef>
                <a:spcPts val="0"/>
              </a:spcBef>
              <a:spcAft>
                <a:spcPts val="0"/>
              </a:spcAft>
            </a:pPr>
            <a:r>
              <a:rPr lang="en-US" sz="1400" kern="100" dirty="0">
                <a:latin typeface="Arial" panose="020B0604020202020204" pitchFamily="34" charset="0"/>
                <a:ea typeface="Aptos" panose="020B0004020202020204" pitchFamily="34" charset="0"/>
                <a:cs typeface="Times New Roman" panose="02020603050405020304" pitchFamily="18" charset="0"/>
              </a:rPr>
              <a:t>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enslaved by Daniel Jennings</a:t>
            </a:r>
            <a:endParaRPr lang="en-US" sz="1400" kern="100" dirty="0">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 6.    </a:t>
            </a:r>
            <a:r>
              <a:rPr lang="en-US" sz="1400" kern="100" dirty="0">
                <a:latin typeface="Arial" panose="020B0604020202020204" pitchFamily="34" charset="0"/>
                <a:ea typeface="Aptos" panose="020B0004020202020204" pitchFamily="34" charset="0"/>
                <a:cs typeface="Times New Roman" panose="02020603050405020304" pitchFamily="18" charset="0"/>
              </a:rPr>
              <a:t>Langston/Halls Hill</a:t>
            </a: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pPr>
            <a:r>
              <a:rPr lang="en-US" sz="1400" kern="100" dirty="0">
                <a:latin typeface="Arial" panose="020B0604020202020204" pitchFamily="34" charset="0"/>
                <a:ea typeface="Aptos" panose="020B0004020202020204" pitchFamily="34" charset="0"/>
                <a:cs typeface="Times New Roman" panose="02020603050405020304" pitchFamily="18" charset="0"/>
              </a:rPr>
              <a:t>        Jenny, John, William &amp; </a:t>
            </a:r>
          </a:p>
          <a:p>
            <a:pPr>
              <a:lnSpc>
                <a:spcPct val="115000"/>
              </a:lnSpc>
            </a:pPr>
            <a:r>
              <a:rPr lang="en-US" sz="1400" kern="100" dirty="0">
                <a:latin typeface="Arial" panose="020B0604020202020204" pitchFamily="34" charset="0"/>
                <a:ea typeface="Aptos" panose="020B0004020202020204" pitchFamily="34" charset="0"/>
                <a:cs typeface="Times New Roman" panose="02020603050405020304" pitchFamily="18" charset="0"/>
              </a:rPr>
              <a:t>        Joseph Farr, James Clark,</a:t>
            </a:r>
          </a:p>
          <a:p>
            <a:pPr>
              <a:lnSpc>
                <a:spcPct val="115000"/>
              </a:lnSpc>
            </a:pPr>
            <a:r>
              <a:rPr lang="en-US" sz="1400" kern="100" dirty="0">
                <a:latin typeface="Arial" panose="020B0604020202020204" pitchFamily="34" charset="0"/>
                <a:ea typeface="Aptos" panose="020B0004020202020204" pitchFamily="34" charset="0"/>
                <a:cs typeface="Times New Roman" panose="02020603050405020304" pitchFamily="18" charset="0"/>
              </a:rPr>
              <a:t>        William Sprigg, and Selina</a:t>
            </a: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pPr>
            <a:r>
              <a:rPr lang="en-US" sz="1400" kern="100" dirty="0">
                <a:latin typeface="Arial" panose="020B0604020202020204" pitchFamily="34" charset="0"/>
                <a:ea typeface="Aptos" panose="020B0004020202020204" pitchFamily="34" charset="0"/>
                <a:cs typeface="Times New Roman" panose="02020603050405020304" pitchFamily="18" charset="0"/>
              </a:rPr>
              <a:t>         </a:t>
            </a:r>
            <a:r>
              <a:rPr lang="en-US" sz="1400" kern="100" dirty="0">
                <a:effectLst/>
                <a:latin typeface="Arial" panose="020B0604020202020204" pitchFamily="34" charset="0"/>
                <a:ea typeface="Aptos" panose="020B0004020202020204" pitchFamily="34" charset="0"/>
                <a:cs typeface="Times New Roman" panose="02020603050405020304" pitchFamily="18" charset="0"/>
              </a:rPr>
              <a:t>enslaved by Basil Hall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startAt="7"/>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Nottingham Elementary School</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400" kern="100" dirty="0">
                <a:effectLst/>
                <a:latin typeface="Arial" panose="020B0604020202020204" pitchFamily="34" charset="0"/>
                <a:ea typeface="Aptos" panose="020B0004020202020204" pitchFamily="34" charset="0"/>
                <a:cs typeface="Times New Roman" panose="02020603050405020304" pitchFamily="18" charset="0"/>
              </a:rPr>
              <a:t>       Cato &amp; </a:t>
            </a:r>
            <a:r>
              <a:rPr lang="en-US" sz="1400" kern="100" dirty="0" err="1">
                <a:effectLst/>
                <a:latin typeface="Arial" panose="020B0604020202020204" pitchFamily="34" charset="0"/>
                <a:ea typeface="Aptos" panose="020B0004020202020204" pitchFamily="34" charset="0"/>
                <a:cs typeface="Times New Roman" panose="02020603050405020304" pitchFamily="18" charset="0"/>
              </a:rPr>
              <a:t>Fawmishire</a:t>
            </a:r>
            <a:endParaRPr lang="en-US" sz="14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400" kern="100" dirty="0">
                <a:latin typeface="Arial"/>
                <a:ea typeface="Aptos" panose="020B0004020202020204" pitchFamily="34" charset="0"/>
                <a:cs typeface="Times New Roman"/>
              </a:rPr>
              <a:t>      </a:t>
            </a:r>
            <a:r>
              <a:rPr lang="en-US" sz="1400" kern="100" dirty="0">
                <a:effectLst/>
                <a:latin typeface="Arial"/>
                <a:ea typeface="Aptos" panose="020B0004020202020204" pitchFamily="34" charset="0"/>
                <a:cs typeface="Times New Roman"/>
              </a:rPr>
              <a:t> enslaved by Thomas Pearson, Jr.</a:t>
            </a:r>
          </a:p>
        </p:txBody>
      </p:sp>
      <p:sp>
        <p:nvSpPr>
          <p:cNvPr id="13" name="TextBox 12">
            <a:extLst>
              <a:ext uri="{FF2B5EF4-FFF2-40B4-BE49-F238E27FC236}">
                <a16:creationId xmlns:a16="http://schemas.microsoft.com/office/drawing/2014/main" id="{89068F8A-540F-84AE-AD88-B2E06F460A2D}"/>
              </a:ext>
            </a:extLst>
          </p:cNvPr>
          <p:cNvSpPr txBox="1"/>
          <p:nvPr/>
        </p:nvSpPr>
        <p:spPr>
          <a:xfrm>
            <a:off x="4171631" y="4562573"/>
            <a:ext cx="3847207" cy="2567179"/>
          </a:xfrm>
          <a:prstGeom prst="rect">
            <a:avLst/>
          </a:prstGeom>
          <a:noFill/>
        </p:spPr>
        <p:txBody>
          <a:bodyPr wrap="square" rtlCol="0">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57150" algn="l"/>
                <a:tab pos="171450" algn="l"/>
                <a:tab pos="1943100" algn="l"/>
              </a:tabLst>
              <a:defRPr/>
            </a:pPr>
            <a:endPar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R="0" lvl="0" algn="l" defTabSz="914400" rtl="0" eaLnBrk="1" fontAlgn="auto" latinLnBrk="0" hangingPunct="1">
              <a:lnSpc>
                <a:spcPct val="115000"/>
              </a:lnSpc>
              <a:spcBef>
                <a:spcPts val="0"/>
              </a:spcBef>
              <a:spcAft>
                <a:spcPts val="0"/>
              </a:spcAft>
              <a:buClrTx/>
              <a:buSzTx/>
              <a:tabLst>
                <a:tab pos="57150" algn="l"/>
                <a:tab pos="171450" algn="l"/>
                <a:tab pos="1943100" algn="l"/>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1.   </a:t>
            </a:r>
            <a:r>
              <a:rPr kumimoji="0" lang="en-US" sz="1400" b="0" i="0" u="none" strike="noStrike" kern="1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Alcova</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Heights</a:t>
            </a:r>
            <a:endPar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57150" algn="l"/>
                <a:tab pos="171450" algn="l"/>
                <a:tab pos="1943100" algn="l"/>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John, Margaret Brown</a:t>
            </a:r>
            <a:r>
              <a:rPr lang="en-US"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enslaved by </a:t>
            </a:r>
          </a:p>
          <a:p>
            <a:pPr marL="0" marR="0" lvl="0" indent="0" algn="l" defTabSz="914400" rtl="0" eaLnBrk="1" fontAlgn="auto" latinLnBrk="0" hangingPunct="1">
              <a:lnSpc>
                <a:spcPct val="115000"/>
              </a:lnSpc>
              <a:spcBef>
                <a:spcPts val="0"/>
              </a:spcBef>
              <a:spcAft>
                <a:spcPts val="0"/>
              </a:spcAft>
              <a:buClrTx/>
              <a:buSzTx/>
              <a:buFontTx/>
              <a:buNone/>
              <a:tabLst>
                <a:tab pos="57150" algn="l"/>
                <a:tab pos="171450" algn="l"/>
                <a:tab pos="1943100" algn="l"/>
              </a:tabLst>
              <a:defRPr/>
            </a:pPr>
            <a:r>
              <a:rPr lang="en-US" sz="14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     </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John Young &amp; 2 Names Unknown Males &amp; </a:t>
            </a:r>
          </a:p>
          <a:p>
            <a:pPr marL="0" marR="0" lvl="0" indent="0" algn="l" defTabSz="914400" rtl="0" eaLnBrk="1" fontAlgn="auto" latinLnBrk="0" hangingPunct="1">
              <a:lnSpc>
                <a:spcPct val="115000"/>
              </a:lnSpc>
              <a:spcBef>
                <a:spcPts val="0"/>
              </a:spcBef>
              <a:spcAft>
                <a:spcPts val="0"/>
              </a:spcAft>
              <a:buClrTx/>
              <a:buSzTx/>
              <a:buFontTx/>
              <a:buNone/>
              <a:tabLst>
                <a:tab pos="57150" algn="l"/>
                <a:tab pos="171450" algn="l"/>
                <a:tab pos="1943100" algn="l"/>
              </a:tabLst>
              <a:defRPr/>
            </a:pPr>
            <a:r>
              <a:rPr lang="en-US" sz="14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 </a:t>
            </a: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    1 female enslaved by William Berryman</a:t>
            </a:r>
            <a:endPar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57150" algn="l"/>
                <a:tab pos="171450" algn="l"/>
                <a:tab pos="1943100" algn="l"/>
              </a:tabLst>
              <a:defRPr/>
            </a:pPr>
            <a:endPar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lvl="0">
              <a:lnSpc>
                <a:spcPct val="115000"/>
              </a:lnSpc>
              <a:tabLst>
                <a:tab pos="57150" algn="l"/>
                <a:tab pos="171450" algn="l"/>
                <a:tab pos="1943100" algn="l"/>
              </a:tabLst>
              <a:defRPr/>
            </a:pPr>
            <a:r>
              <a:rPr kumimoji="0" lang="en-US"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2.   </a:t>
            </a:r>
            <a:r>
              <a:rPr lang="en-US" sz="14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Arlington Forest</a:t>
            </a:r>
            <a:endParaRPr lang="en-US"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lvl="0">
              <a:lnSpc>
                <a:spcPct val="115000"/>
              </a:lnSpc>
              <a:tabLst>
                <a:tab pos="57150" algn="l"/>
                <a:tab pos="171450" algn="l"/>
                <a:tab pos="1943100" algn="l"/>
              </a:tabLst>
              <a:defRPr/>
            </a:pPr>
            <a:r>
              <a:rPr lang="en-US" sz="14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     Julia Roberts &amp; Name Unknown Boy </a:t>
            </a:r>
            <a:endParaRPr lang="en-US"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lvl="0">
              <a:lnSpc>
                <a:spcPct val="115000"/>
              </a:lnSpc>
              <a:tabLst>
                <a:tab pos="57150" algn="l"/>
                <a:tab pos="171450" algn="l"/>
                <a:tab pos="1943100" algn="l"/>
              </a:tabLst>
              <a:defRPr/>
            </a:pPr>
            <a:r>
              <a:rPr lang="en-US" sz="1400" kern="100" dirty="0">
                <a:solidFill>
                  <a:prstClr val="black"/>
                </a:solidFill>
                <a:latin typeface="Arial" panose="020B0604020202020204" pitchFamily="34" charset="0"/>
                <a:ea typeface="Aptos" panose="020B0004020202020204" pitchFamily="34" charset="0"/>
                <a:cs typeface="Times New Roman" panose="02020603050405020304" pitchFamily="18" charset="0"/>
              </a:rPr>
              <a:t>     enslaved by Ann Hardin(g)</a:t>
            </a:r>
            <a:endParaRPr lang="en-US"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EEFC3A3-992E-E405-173F-B750BDFF2D5C}"/>
              </a:ext>
            </a:extLst>
          </p:cNvPr>
          <p:cNvSpPr txBox="1"/>
          <p:nvPr/>
        </p:nvSpPr>
        <p:spPr>
          <a:xfrm>
            <a:off x="4037826" y="128016"/>
            <a:ext cx="8154174" cy="1015663"/>
          </a:xfrm>
          <a:prstGeom prst="rect">
            <a:avLst/>
          </a:prstGeom>
          <a:noFill/>
        </p:spPr>
        <p:txBody>
          <a:bodyPr wrap="square" rtlCol="0">
            <a:spAutoFit/>
          </a:bodyPr>
          <a:lstStyle/>
          <a:p>
            <a:pPr algn="ctr"/>
            <a:r>
              <a:rPr lang="en-US" sz="2000" b="1" dirty="0"/>
              <a:t>       </a:t>
            </a:r>
            <a:r>
              <a:rPr lang="en-US" sz="3200" b="1" dirty="0"/>
              <a:t>Memorializing the Enslaved in Arlington</a:t>
            </a:r>
          </a:p>
          <a:p>
            <a:pPr algn="ctr"/>
            <a:r>
              <a:rPr lang="en-US" sz="2800" b="1" dirty="0"/>
              <a:t>Proposed 2026 Phase I (Spring) Locations</a:t>
            </a:r>
          </a:p>
        </p:txBody>
      </p:sp>
      <p:pic>
        <p:nvPicPr>
          <p:cNvPr id="14" name="Picture 13" descr="A screenshot of a computer&#10;&#10;AI-generated content may be incorrect.">
            <a:extLst>
              <a:ext uri="{FF2B5EF4-FFF2-40B4-BE49-F238E27FC236}">
                <a16:creationId xmlns:a16="http://schemas.microsoft.com/office/drawing/2014/main" id="{61D70348-2F01-9E24-A4E8-11CDCEC78E88}"/>
              </a:ext>
            </a:extLst>
          </p:cNvPr>
          <p:cNvPicPr>
            <a:picLocks noChangeAspect="1"/>
          </p:cNvPicPr>
          <p:nvPr/>
        </p:nvPicPr>
        <p:blipFill>
          <a:blip r:embed="rId2"/>
          <a:srcRect l="26527" t="18824" r="21521" b="12862"/>
          <a:stretch>
            <a:fillRect/>
          </a:stretch>
        </p:blipFill>
        <p:spPr>
          <a:xfrm>
            <a:off x="4034778" y="1102403"/>
            <a:ext cx="4537645" cy="3729293"/>
          </a:xfrm>
          <a:prstGeom prst="rect">
            <a:avLst/>
          </a:prstGeom>
          <a:solidFill>
            <a:schemeClr val="accent6">
              <a:lumMod val="40000"/>
              <a:lumOff val="60000"/>
              <a:alpha val="31722"/>
            </a:schemeClr>
          </a:solidFill>
          <a:effectLst>
            <a:softEdge rad="0"/>
          </a:effectLst>
        </p:spPr>
      </p:pic>
    </p:spTree>
    <p:extLst>
      <p:ext uri="{BB962C8B-B14F-4D97-AF65-F5344CB8AC3E}">
        <p14:creationId xmlns:p14="http://schemas.microsoft.com/office/powerpoint/2010/main" val="558402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7DF8D6A-5457-BB5E-0DE6-228197261CA1}"/>
              </a:ext>
            </a:extLst>
          </p:cNvPr>
          <p:cNvSpPr txBox="1"/>
          <p:nvPr/>
        </p:nvSpPr>
        <p:spPr>
          <a:xfrm>
            <a:off x="-3056" y="3429000"/>
            <a:ext cx="1157299" cy="302055"/>
          </a:xfrm>
          <a:prstGeom prst="rect">
            <a:avLst/>
          </a:prstGeom>
        </p:spPr>
        <p:txBody>
          <a:bodyPr vert="horz" lIns="91440" tIns="45720" rIns="91440" bIns="45720" rtlCol="0" anchor="b">
            <a:normAutofit fontScale="25000" lnSpcReduction="20000"/>
          </a:bodyPr>
          <a:lstStyle/>
          <a:p>
            <a:pPr algn="r">
              <a:lnSpc>
                <a:spcPct val="90000"/>
              </a:lnSpc>
              <a:spcBef>
                <a:spcPct val="0"/>
              </a:spcBef>
              <a:spcAft>
                <a:spcPts val="600"/>
              </a:spcAft>
            </a:pPr>
            <a:r>
              <a:rPr lang="en-US" sz="7300" kern="1200" dirty="0">
                <a:solidFill>
                  <a:srgbClr val="FFFFFF"/>
                </a:solidFill>
                <a:latin typeface="+mj-lt"/>
                <a:ea typeface="+mj-ea"/>
                <a:cs typeface="+mj-cs"/>
              </a:rPr>
              <a:t>            </a:t>
            </a:r>
          </a:p>
          <a:p>
            <a:pPr>
              <a:lnSpc>
                <a:spcPct val="90000"/>
              </a:lnSpc>
              <a:spcBef>
                <a:spcPct val="0"/>
              </a:spcBef>
              <a:spcAft>
                <a:spcPts val="600"/>
              </a:spcAft>
            </a:pPr>
            <a:endParaRPr lang="en-US" sz="16000" dirty="0">
              <a:solidFill>
                <a:srgbClr val="FFFFFF"/>
              </a:solidFill>
              <a:latin typeface="+mj-lt"/>
              <a:ea typeface="+mj-ea"/>
              <a:cs typeface="+mj-cs"/>
            </a:endParaRPr>
          </a:p>
          <a:p>
            <a:pPr>
              <a:lnSpc>
                <a:spcPct val="90000"/>
              </a:lnSpc>
              <a:spcBef>
                <a:spcPct val="0"/>
              </a:spcBef>
              <a:spcAft>
                <a:spcPts val="600"/>
              </a:spcAft>
            </a:pPr>
            <a:endParaRPr lang="en-US" sz="16000" dirty="0">
              <a:solidFill>
                <a:srgbClr val="FFFFFF"/>
              </a:solidFill>
              <a:latin typeface="+mj-lt"/>
              <a:ea typeface="+mj-ea"/>
              <a:cs typeface="+mj-cs"/>
            </a:endParaRPr>
          </a:p>
          <a:p>
            <a:pPr>
              <a:lnSpc>
                <a:spcPct val="90000"/>
              </a:lnSpc>
              <a:spcBef>
                <a:spcPct val="0"/>
              </a:spcBef>
              <a:spcAft>
                <a:spcPts val="600"/>
              </a:spcAft>
            </a:pPr>
            <a:endParaRPr lang="en-US" sz="160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11B4E0D5-E339-4163-A691-E09FDCC4C0FC}"/>
              </a:ext>
            </a:extLst>
          </p:cNvPr>
          <p:cNvSpPr txBox="1"/>
          <p:nvPr/>
        </p:nvSpPr>
        <p:spPr>
          <a:xfrm flipV="1">
            <a:off x="6095999" y="4787659"/>
            <a:ext cx="408317" cy="379563"/>
          </a:xfrm>
          <a:prstGeom prst="rect">
            <a:avLst/>
          </a:prstGeom>
        </p:spPr>
        <p:txBody>
          <a:bodyPr vert="horz" lIns="91440" tIns="45720" rIns="91440" bIns="45720" rtlCol="0" anchor="ctr">
            <a:normAutofit fontScale="92500" lnSpcReduction="20000"/>
          </a:bodyPr>
          <a:lstStyle/>
          <a:p>
            <a:pPr marL="57150">
              <a:lnSpc>
                <a:spcPct val="90000"/>
              </a:lnSpc>
              <a:spcAft>
                <a:spcPts val="600"/>
              </a:spcAft>
            </a:pPr>
            <a:r>
              <a:rPr lang="en-US" sz="2000" dirty="0"/>
              <a:t>	</a:t>
            </a:r>
            <a:endParaRPr lang="en-US" sz="2000" dirty="0">
              <a:cs typeface="Calibri"/>
            </a:endParaRPr>
          </a:p>
          <a:p>
            <a:pPr indent="-228600">
              <a:lnSpc>
                <a:spcPct val="90000"/>
              </a:lnSpc>
              <a:spcAft>
                <a:spcPts val="600"/>
              </a:spcAft>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E945900F-0DAC-BE1F-A1D1-670BAA43094E}"/>
              </a:ext>
            </a:extLst>
          </p:cNvPr>
          <p:cNvSpPr txBox="1"/>
          <p:nvPr/>
        </p:nvSpPr>
        <p:spPr>
          <a:xfrm>
            <a:off x="4210050" y="730254"/>
            <a:ext cx="7829550" cy="5262979"/>
          </a:xfrm>
          <a:prstGeom prst="rect">
            <a:avLst/>
          </a:prstGeom>
          <a:noFill/>
        </p:spPr>
        <p:txBody>
          <a:bodyPr wrap="square" rtlCol="0">
            <a:spAutoFit/>
          </a:bodyPr>
          <a:lstStyle/>
          <a:p>
            <a:r>
              <a:rPr lang="en-US" sz="1400" dirty="0"/>
              <a:t> </a:t>
            </a:r>
          </a:p>
          <a:p>
            <a:r>
              <a:rPr lang="en-US" sz="1400" u="sng" dirty="0"/>
              <a:t>Bushrod W. Hunter</a:t>
            </a:r>
          </a:p>
          <a:p>
            <a:r>
              <a:rPr lang="en-US" sz="1400" dirty="0"/>
              <a:t>A Lieutenant in the US Navy and the owner of the “Brookdale” estate, 400 acres of land that makes up today’s Ashton Heights, Lyon Park, and Arlington Heights neighborhoods. </a:t>
            </a:r>
          </a:p>
          <a:p>
            <a:r>
              <a:rPr lang="en-US" sz="1400" dirty="0"/>
              <a:t>Bushrod oversaw a second large estate, Abingdon (now National Airport). Bushrod’s</a:t>
            </a:r>
          </a:p>
          <a:p>
            <a:r>
              <a:rPr lang="en-US" sz="1400" dirty="0"/>
              <a:t>son Alexander inherited the plantation from his uncle, the brother of Bushrod, Alexander</a:t>
            </a:r>
          </a:p>
          <a:p>
            <a:r>
              <a:rPr lang="en-US" sz="1400" dirty="0"/>
              <a:t>Hunter. Alexander was a minor so Bushrod legally operated Abingdon until Alexander</a:t>
            </a:r>
          </a:p>
          <a:p>
            <a:r>
              <a:rPr lang="en-US" sz="1400" dirty="0"/>
              <a:t>turned 18 years old. </a:t>
            </a:r>
          </a:p>
          <a:p>
            <a:r>
              <a:rPr lang="en-US" sz="1400" dirty="0"/>
              <a:t>From 1851-1859, tax records indicate that Bushrod Hunter enslaved between 18 and 36</a:t>
            </a:r>
          </a:p>
          <a:p>
            <a:r>
              <a:rPr lang="en-US" sz="1400" dirty="0"/>
              <a:t>people at his two estates. On the 1860 census, Bushrod enslaved 20 people.</a:t>
            </a:r>
          </a:p>
          <a:p>
            <a:r>
              <a:rPr lang="en-US" sz="1400" dirty="0"/>
              <a:t> </a:t>
            </a:r>
          </a:p>
          <a:p>
            <a:r>
              <a:rPr lang="en-US" sz="1400" u="sng" dirty="0"/>
              <a:t>Chapman Family</a:t>
            </a:r>
          </a:p>
          <a:p>
            <a:r>
              <a:rPr lang="en-US" sz="1400" dirty="0"/>
              <a:t>1760 – Enslaved 10 people in today’s Ashton Heights, on 1760 map of Fairfax County</a:t>
            </a:r>
          </a:p>
          <a:p>
            <a:r>
              <a:rPr lang="en-US" sz="1400" dirty="0"/>
              <a:t>and 1749 tax records. We don’t know anything about the enslaved. The Chapmans also</a:t>
            </a:r>
          </a:p>
          <a:p>
            <a:r>
              <a:rPr lang="en-US" sz="1400" dirty="0"/>
              <a:t>owned Spring Hill, which was just below Abingdon.</a:t>
            </a:r>
          </a:p>
          <a:p>
            <a:endParaRPr lang="en-US" sz="1400" dirty="0"/>
          </a:p>
          <a:p>
            <a:r>
              <a:rPr lang="en-US" sz="1400" u="sng" dirty="0"/>
              <a:t>Columbus Alexander, Oscar Alexander, Catherine F. Alexander</a:t>
            </a:r>
            <a:endParaRPr lang="en-US" sz="1400" dirty="0"/>
          </a:p>
          <a:p>
            <a:r>
              <a:rPr lang="en-US" sz="1400" dirty="0"/>
              <a:t>1848 Jail Notice (1) Mary Ann</a:t>
            </a:r>
          </a:p>
          <a:p>
            <a:r>
              <a:rPr lang="en-US" sz="1400" dirty="0"/>
              <a:t>1850 Census (4)  Ages: 3, 17, 25, &amp; 48</a:t>
            </a:r>
          </a:p>
          <a:p>
            <a:r>
              <a:rPr lang="en-US" sz="1400" dirty="0"/>
              <a:t>1855 Last Will (3) Maria, Mary, &amp; Thomas</a:t>
            </a:r>
          </a:p>
          <a:p>
            <a:r>
              <a:rPr lang="en-US" sz="1400" dirty="0"/>
              <a:t>1862 Emancipation (16) Arena Holmes, Betty Hopp, Beverly Davis, Eliza Jones, Frank Diggs, George Singleton, Jefferson Holms, John Jones, John Wesley, Josephine Bowman, Lucy Jones, Maria Bowman, Maria Louise Holms, Nancy Holms, Stephen Holms, &amp; Thomas Holms</a:t>
            </a:r>
          </a:p>
          <a:p>
            <a:endParaRPr lang="en-US" sz="1400" dirty="0"/>
          </a:p>
        </p:txBody>
      </p:sp>
      <p:sp>
        <p:nvSpPr>
          <p:cNvPr id="14" name="TextBox 13">
            <a:extLst>
              <a:ext uri="{FF2B5EF4-FFF2-40B4-BE49-F238E27FC236}">
                <a16:creationId xmlns:a16="http://schemas.microsoft.com/office/drawing/2014/main" id="{176F0885-936C-8E57-3304-BD0AB0270123}"/>
              </a:ext>
            </a:extLst>
          </p:cNvPr>
          <p:cNvSpPr txBox="1"/>
          <p:nvPr/>
        </p:nvSpPr>
        <p:spPr>
          <a:xfrm>
            <a:off x="764498" y="730254"/>
            <a:ext cx="2579095" cy="2862322"/>
          </a:xfrm>
          <a:prstGeom prst="rect">
            <a:avLst/>
          </a:prstGeom>
          <a:noFill/>
        </p:spPr>
        <p:txBody>
          <a:bodyPr wrap="square" rtlCol="0">
            <a:spAutoFit/>
          </a:bodyPr>
          <a:lstStyle/>
          <a:p>
            <a:pPr algn="ctr"/>
            <a:r>
              <a:rPr lang="en-US" altLang="en-US" sz="3600" b="1" u="sng" dirty="0">
                <a:solidFill>
                  <a:schemeClr val="bg1"/>
                </a:solidFill>
                <a:ea typeface="Calibri" panose="020F0502020204030204" pitchFamily="34" charset="0"/>
                <a:cs typeface="Times New Roman" panose="02020603050405020304" pitchFamily="18" charset="0"/>
              </a:rPr>
              <a:t>Enslavers</a:t>
            </a:r>
            <a:r>
              <a:rPr lang="en-US" altLang="en-US" sz="3600" b="1" dirty="0">
                <a:solidFill>
                  <a:schemeClr val="bg1"/>
                </a:solidFill>
                <a:ea typeface="Calibri" panose="020F0502020204030204" pitchFamily="34" charset="0"/>
                <a:cs typeface="Times New Roman" panose="02020603050405020304" pitchFamily="18" charset="0"/>
              </a:rPr>
              <a:t> and Enslaved in Ashton Heights</a:t>
            </a:r>
          </a:p>
        </p:txBody>
      </p:sp>
      <p:sp>
        <p:nvSpPr>
          <p:cNvPr id="15" name="TextBox 14">
            <a:extLst>
              <a:ext uri="{FF2B5EF4-FFF2-40B4-BE49-F238E27FC236}">
                <a16:creationId xmlns:a16="http://schemas.microsoft.com/office/drawing/2014/main" id="{BDCA9576-8AC0-79CE-3B3A-218C9C4B99CE}"/>
              </a:ext>
            </a:extLst>
          </p:cNvPr>
          <p:cNvSpPr txBox="1"/>
          <p:nvPr/>
        </p:nvSpPr>
        <p:spPr>
          <a:xfrm>
            <a:off x="4665470" y="119920"/>
            <a:ext cx="7011867" cy="584775"/>
          </a:xfrm>
          <a:prstGeom prst="rect">
            <a:avLst/>
          </a:prstGeom>
          <a:noFill/>
        </p:spPr>
        <p:txBody>
          <a:bodyPr wrap="square" rtlCol="0">
            <a:spAutoFit/>
          </a:bodyPr>
          <a:lstStyle/>
          <a:p>
            <a:pPr algn="ctr"/>
            <a:r>
              <a:rPr lang="en-US" altLang="en-US" sz="3200" b="1" dirty="0">
                <a:ea typeface="Calibri" panose="020F0502020204030204" pitchFamily="34" charset="0"/>
                <a:cs typeface="Times New Roman" panose="02020603050405020304" pitchFamily="18" charset="0"/>
              </a:rPr>
              <a:t>Memorializing the Enslaved in Arlington</a:t>
            </a:r>
          </a:p>
        </p:txBody>
      </p:sp>
      <p:pic>
        <p:nvPicPr>
          <p:cNvPr id="2052" name="Picture 4" descr="Slavery ancestral project to expand via crowdsourcing">
            <a:extLst>
              <a:ext uri="{FF2B5EF4-FFF2-40B4-BE49-F238E27FC236}">
                <a16:creationId xmlns:a16="http://schemas.microsoft.com/office/drawing/2014/main" id="{FD0BBE4E-1889-2DA9-F44C-32D16267E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29" y="4345873"/>
            <a:ext cx="3847670" cy="216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67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86970</TotalTime>
  <Words>1170</Words>
  <Application>Microsoft Office PowerPoint</Application>
  <PresentationFormat>Widescreen</PresentationFormat>
  <Paragraphs>199</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Kaplan</dc:creator>
  <cp:lastModifiedBy>Tim Aiken</cp:lastModifiedBy>
  <cp:revision>53</cp:revision>
  <dcterms:created xsi:type="dcterms:W3CDTF">2023-07-17T19:28:04Z</dcterms:created>
  <dcterms:modified xsi:type="dcterms:W3CDTF">2026-03-16T18:44:15Z</dcterms:modified>
</cp:coreProperties>
</file>